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handoutMasterIdLst>
    <p:handoutMasterId r:id="rId31"/>
  </p:handoutMasterIdLst>
  <p:sldIdLst>
    <p:sldId id="256" r:id="rId3"/>
    <p:sldId id="336" r:id="rId4"/>
    <p:sldId id="326" r:id="rId5"/>
    <p:sldId id="327" r:id="rId6"/>
    <p:sldId id="335" r:id="rId7"/>
    <p:sldId id="340" r:id="rId8"/>
    <p:sldId id="339" r:id="rId9"/>
    <p:sldId id="338" r:id="rId10"/>
    <p:sldId id="349" r:id="rId11"/>
    <p:sldId id="350" r:id="rId12"/>
    <p:sldId id="341" r:id="rId13"/>
    <p:sldId id="347" r:id="rId14"/>
    <p:sldId id="342" r:id="rId15"/>
    <p:sldId id="343" r:id="rId16"/>
    <p:sldId id="344" r:id="rId17"/>
    <p:sldId id="345" r:id="rId18"/>
    <p:sldId id="346" r:id="rId19"/>
    <p:sldId id="328" r:id="rId20"/>
    <p:sldId id="348" r:id="rId21"/>
    <p:sldId id="329" r:id="rId22"/>
    <p:sldId id="331" r:id="rId23"/>
    <p:sldId id="319" r:id="rId24"/>
    <p:sldId id="330" r:id="rId25"/>
    <p:sldId id="351" r:id="rId26"/>
    <p:sldId id="352" r:id="rId27"/>
    <p:sldId id="318" r:id="rId28"/>
    <p:sldId id="258" r:id="rId29"/>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dek" initials="R" lastIdx="2" clrIdx="0">
    <p:extLst>
      <p:ext uri="{19B8F6BF-5375-455C-9EA6-DF929625EA0E}">
        <p15:presenceInfo xmlns:p15="http://schemas.microsoft.com/office/powerpoint/2012/main" userId="Rade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99FF"/>
    <a:srgbClr val="FFFFCC"/>
    <a:srgbClr val="FFCC99"/>
    <a:srgbClr val="DDDDDD"/>
    <a:srgbClr val="6297D8"/>
    <a:srgbClr val="9DB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99" autoAdjust="0"/>
    <p:restoredTop sz="94456" autoAdjust="0"/>
  </p:normalViewPr>
  <p:slideViewPr>
    <p:cSldViewPr>
      <p:cViewPr varScale="1">
        <p:scale>
          <a:sx n="67" d="100"/>
          <a:sy n="67" d="100"/>
        </p:scale>
        <p:origin x="858" y="60"/>
      </p:cViewPr>
      <p:guideLst>
        <p:guide orient="horz" pos="2160"/>
        <p:guide pos="3840"/>
      </p:guideLst>
    </p:cSldViewPr>
  </p:slideViewPr>
  <p:outlineViewPr>
    <p:cViewPr>
      <p:scale>
        <a:sx n="33" d="100"/>
        <a:sy n="33" d="100"/>
      </p:scale>
      <p:origin x="0" y="5165"/>
    </p:cViewPr>
  </p:outlineViewPr>
  <p:notesTextViewPr>
    <p:cViewPr>
      <p:scale>
        <a:sx n="1" d="1"/>
        <a:sy n="1" d="1"/>
      </p:scale>
      <p:origin x="0" y="0"/>
    </p:cViewPr>
  </p:notesTextViewPr>
  <p:notesViewPr>
    <p:cSldViewPr>
      <p:cViewPr varScale="1">
        <p:scale>
          <a:sx n="50" d="100"/>
          <a:sy n="50" d="100"/>
        </p:scale>
        <p:origin x="2898" y="4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1433582-7EA7-4EA0-8165-22A6383DA1A9}" type="datetimeFigureOut">
              <a:rPr lang="en-US" smtClean="0"/>
              <a:t>5/31/2018</a:t>
            </a:fld>
            <a:endParaRPr lang="en-US"/>
          </a:p>
        </p:txBody>
      </p:sp>
      <p:sp>
        <p:nvSpPr>
          <p:cNvPr id="4" name="Zástupný symbol pro zápatí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Zástupný symbol pro číslo snímku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3C71F961-7DEC-4EA5-8525-033EFCDBBF8C}" type="slidenum">
              <a:rPr lang="en-US" smtClean="0"/>
              <a:t>‹#›</a:t>
            </a:fld>
            <a:endParaRPr lang="en-US"/>
          </a:p>
        </p:txBody>
      </p:sp>
    </p:spTree>
    <p:extLst>
      <p:ext uri="{BB962C8B-B14F-4D97-AF65-F5344CB8AC3E}">
        <p14:creationId xmlns:p14="http://schemas.microsoft.com/office/powerpoint/2010/main" val="149241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864D199-0CA4-4296-97CC-B98D8C44F54E}" type="datetimeFigureOut">
              <a:rPr lang="cs-CZ" smtClean="0"/>
              <a:t>31.5.2018</a:t>
            </a:fld>
            <a:endParaRPr lang="cs-CZ"/>
          </a:p>
        </p:txBody>
      </p:sp>
      <p:sp>
        <p:nvSpPr>
          <p:cNvPr id="4" name="Zástupný symbol pro obrázek snímku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2860E7B-93CF-4100-AF14-D8C234D25E2B}" type="slidenum">
              <a:rPr lang="cs-CZ" smtClean="0"/>
              <a:t>‹#›</a:t>
            </a:fld>
            <a:endParaRPr lang="cs-CZ"/>
          </a:p>
        </p:txBody>
      </p:sp>
    </p:spTree>
    <p:extLst>
      <p:ext uri="{BB962C8B-B14F-4D97-AF65-F5344CB8AC3E}">
        <p14:creationId xmlns:p14="http://schemas.microsoft.com/office/powerpoint/2010/main" val="272278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16700" cy="3722687"/>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E2860E7B-93CF-4100-AF14-D8C234D25E2B}" type="slidenum">
              <a:rPr lang="cs-CZ" smtClean="0"/>
              <a:t>1</a:t>
            </a:fld>
            <a:endParaRPr lang="cs-CZ"/>
          </a:p>
        </p:txBody>
      </p:sp>
    </p:spTree>
    <p:extLst>
      <p:ext uri="{BB962C8B-B14F-4D97-AF65-F5344CB8AC3E}">
        <p14:creationId xmlns:p14="http://schemas.microsoft.com/office/powerpoint/2010/main" val="3501262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16700" cy="3722687"/>
          </a:xfrm>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2860E7B-93CF-4100-AF14-D8C234D25E2B}" type="slidenum">
              <a:rPr lang="cs-CZ" smtClean="0"/>
              <a:t>2</a:t>
            </a:fld>
            <a:endParaRPr lang="cs-CZ"/>
          </a:p>
        </p:txBody>
      </p:sp>
    </p:spTree>
    <p:extLst>
      <p:ext uri="{BB962C8B-B14F-4D97-AF65-F5344CB8AC3E}">
        <p14:creationId xmlns:p14="http://schemas.microsoft.com/office/powerpoint/2010/main" val="152197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16700" cy="3722687"/>
          </a:xfrm>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2860E7B-93CF-4100-AF14-D8C234D25E2B}" type="slidenum">
              <a:rPr lang="cs-CZ" smtClean="0"/>
              <a:t>3</a:t>
            </a:fld>
            <a:endParaRPr lang="cs-CZ"/>
          </a:p>
        </p:txBody>
      </p:sp>
    </p:spTree>
    <p:extLst>
      <p:ext uri="{BB962C8B-B14F-4D97-AF65-F5344CB8AC3E}">
        <p14:creationId xmlns:p14="http://schemas.microsoft.com/office/powerpoint/2010/main" val="2366863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en-US"/>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a:p>
        </p:txBody>
      </p:sp>
      <p:sp>
        <p:nvSpPr>
          <p:cNvPr id="10" name="Zástupný symbol pro datum 3"/>
          <p:cNvSpPr>
            <a:spLocks noGrp="1"/>
          </p:cNvSpPr>
          <p:nvPr>
            <p:ph type="dt" sz="half" idx="10"/>
          </p:nvPr>
        </p:nvSpPr>
        <p:spPr>
          <a:xfrm>
            <a:off x="609600" y="6356351"/>
            <a:ext cx="2844800" cy="365125"/>
          </a:xfrm>
        </p:spPr>
        <p:txBody>
          <a:bodyPr/>
          <a:lstStyle>
            <a:lvl1pPr>
              <a:defRPr/>
            </a:lvl1pPr>
          </a:lstStyle>
          <a:p>
            <a:pPr>
              <a:defRPr/>
            </a:pPr>
            <a:fld id="{B0584A2C-90A3-4600-B3E1-B5341ECD75F3}" type="datetimeFigureOut">
              <a:rPr lang="en-US" noProof="0" smtClean="0"/>
              <a:pPr>
                <a:defRPr/>
              </a:pPr>
              <a:t>5/31/2018</a:t>
            </a:fld>
            <a:endParaRPr lang="en-US" noProof="0" dirty="0"/>
          </a:p>
        </p:txBody>
      </p:sp>
      <p:sp>
        <p:nvSpPr>
          <p:cNvPr id="11" name="Zástupný symbol pro zápatí 4"/>
          <p:cNvSpPr>
            <a:spLocks noGrp="1"/>
          </p:cNvSpPr>
          <p:nvPr>
            <p:ph type="ftr" sz="quarter" idx="11"/>
          </p:nvPr>
        </p:nvSpPr>
        <p:spPr>
          <a:xfrm>
            <a:off x="4165600" y="6356351"/>
            <a:ext cx="3860800" cy="365125"/>
          </a:xfrm>
        </p:spPr>
        <p:txBody>
          <a:bodyPr/>
          <a:lstStyle>
            <a:lvl1pPr>
              <a:defRPr/>
            </a:lvl1pPr>
          </a:lstStyle>
          <a:p>
            <a:pPr>
              <a:defRPr/>
            </a:pPr>
            <a:endParaRPr lang="en-US" noProof="0" dirty="0"/>
          </a:p>
        </p:txBody>
      </p:sp>
      <p:sp>
        <p:nvSpPr>
          <p:cNvPr id="12" name="Zástupný symbol pro číslo snímku 5"/>
          <p:cNvSpPr>
            <a:spLocks noGrp="1"/>
          </p:cNvSpPr>
          <p:nvPr>
            <p:ph type="sldNum" sz="quarter" idx="12"/>
          </p:nvPr>
        </p:nvSpPr>
        <p:spPr>
          <a:xfrm>
            <a:off x="8737600" y="6356351"/>
            <a:ext cx="2844800" cy="365125"/>
          </a:xfrm>
        </p:spPr>
        <p:txBody>
          <a:bodyPr/>
          <a:lstStyle>
            <a:lvl1pPr>
              <a:defRPr/>
            </a:lvl1pPr>
          </a:lstStyle>
          <a:p>
            <a:pPr>
              <a:defRPr/>
            </a:pPr>
            <a:fld id="{C654A6FD-596E-4F3B-9964-676577795FF3}" type="slidenum">
              <a:rPr lang="en-US" noProof="0"/>
              <a:pPr>
                <a:defRPr/>
              </a:pPr>
              <a:t>‹#›</a:t>
            </a:fld>
            <a:endParaRPr lang="en-US" noProof="0" dirty="0"/>
          </a:p>
        </p:txBody>
      </p:sp>
      <p:sp>
        <p:nvSpPr>
          <p:cNvPr id="13" name="Text Box 21"/>
          <p:cNvSpPr txBox="1">
            <a:spLocks noChangeArrowheads="1"/>
          </p:cNvSpPr>
          <p:nvPr userDrawn="1"/>
        </p:nvSpPr>
        <p:spPr bwMode="auto">
          <a:xfrm>
            <a:off x="0" y="6493829"/>
            <a:ext cx="12192000" cy="384175"/>
          </a:xfrm>
          <a:prstGeom prst="rect">
            <a:avLst/>
          </a:prstGeom>
          <a:solidFill>
            <a:schemeClr val="tx2"/>
          </a:solidFill>
          <a:ln w="9525">
            <a:noFill/>
            <a:miter lim="800000"/>
            <a:headEnd/>
            <a:tailEnd/>
          </a:ln>
        </p:spPr>
        <p:txBody>
          <a:bodyPr lIns="1187191" tIns="593598" rIns="1187191" bIns="593598"/>
          <a:lstStyle/>
          <a:p>
            <a:pPr defTabSz="11868150">
              <a:lnSpc>
                <a:spcPct val="80000"/>
              </a:lnSpc>
            </a:pPr>
            <a:endParaRPr lang="en-US" altLang="zh-CN" sz="1300" b="1" noProof="0" dirty="0">
              <a:solidFill>
                <a:schemeClr val="bg1"/>
              </a:solidFill>
              <a:latin typeface="Calibri" pitchFamily="34" charset="0"/>
              <a:cs typeface="宋体"/>
            </a:endParaRPr>
          </a:p>
        </p:txBody>
      </p:sp>
      <p:sp>
        <p:nvSpPr>
          <p:cNvPr id="14" name="Rectangle 4"/>
          <p:cNvSpPr txBox="1">
            <a:spLocks noGrp="1" noChangeArrowheads="1"/>
          </p:cNvSpPr>
          <p:nvPr userDrawn="1"/>
        </p:nvSpPr>
        <p:spPr bwMode="auto">
          <a:xfrm>
            <a:off x="43181" y="6519863"/>
            <a:ext cx="10545233" cy="292388"/>
          </a:xfrm>
          <a:prstGeom prst="rect">
            <a:avLst/>
          </a:prstGeom>
          <a:noFill/>
          <a:ln w="9525">
            <a:noFill/>
            <a:miter lim="800000"/>
            <a:headEnd/>
            <a:tailEnd/>
          </a:ln>
        </p:spPr>
        <p:txBody>
          <a:bodyPr>
            <a:spAutoFit/>
          </a:bodyPr>
          <a:lstStyle/>
          <a:p>
            <a:r>
              <a:rPr lang="en-US" sz="1300" b="1" i="1" noProof="0" dirty="0" smtClean="0">
                <a:solidFill>
                  <a:schemeClr val="bg1"/>
                </a:solidFill>
                <a:latin typeface="Verdana" pitchFamily="34" charset="0"/>
              </a:rPr>
              <a:t> </a:t>
            </a:r>
            <a:r>
              <a:rPr lang="cs-CZ" sz="1300" b="1" i="1" noProof="0" dirty="0" smtClean="0">
                <a:solidFill>
                  <a:schemeClr val="bg1"/>
                </a:solidFill>
                <a:latin typeface="Verdana" pitchFamily="34" charset="0"/>
              </a:rPr>
              <a:t>31</a:t>
            </a:r>
            <a:r>
              <a:rPr lang="en-US" sz="1300" b="1" i="1" noProof="0" dirty="0" smtClean="0">
                <a:solidFill>
                  <a:schemeClr val="bg1"/>
                </a:solidFill>
                <a:latin typeface="Verdana" pitchFamily="34" charset="0"/>
              </a:rPr>
              <a:t>.</a:t>
            </a:r>
            <a:r>
              <a:rPr lang="cs-CZ" sz="1300" b="1" i="1" noProof="0" dirty="0" smtClean="0">
                <a:solidFill>
                  <a:schemeClr val="bg1"/>
                </a:solidFill>
                <a:latin typeface="Verdana" pitchFamily="34" charset="0"/>
              </a:rPr>
              <a:t>05</a:t>
            </a:r>
            <a:r>
              <a:rPr lang="en-US" sz="1300" b="1" i="1" noProof="0" dirty="0" smtClean="0">
                <a:solidFill>
                  <a:schemeClr val="bg1"/>
                </a:solidFill>
                <a:latin typeface="Verdana" pitchFamily="34" charset="0"/>
              </a:rPr>
              <a:t>.201</a:t>
            </a:r>
            <a:r>
              <a:rPr lang="cs-CZ" sz="1300" b="1" i="1" noProof="0" dirty="0" smtClean="0">
                <a:solidFill>
                  <a:schemeClr val="bg1"/>
                </a:solidFill>
                <a:latin typeface="Verdana" pitchFamily="34" charset="0"/>
              </a:rPr>
              <a:t>8</a:t>
            </a:r>
            <a:r>
              <a:rPr lang="en-US" sz="1300" b="1" i="1" noProof="0" dirty="0" smtClean="0">
                <a:solidFill>
                  <a:schemeClr val="bg1"/>
                </a:solidFill>
                <a:latin typeface="Verdana" pitchFamily="34" charset="0"/>
              </a:rPr>
              <a:t>		</a:t>
            </a:r>
            <a:r>
              <a:rPr lang="cs-CZ" sz="1300" b="1" i="1" noProof="0" dirty="0" smtClean="0">
                <a:solidFill>
                  <a:schemeClr val="bg1"/>
                </a:solidFill>
                <a:latin typeface="Verdana" pitchFamily="34" charset="0"/>
              </a:rPr>
              <a:t>                            </a:t>
            </a:r>
            <a:r>
              <a:rPr lang="en-US" sz="1300" b="1" i="1" noProof="0" dirty="0" smtClean="0">
                <a:solidFill>
                  <a:schemeClr val="bg1"/>
                </a:solidFill>
                <a:latin typeface="Verdana" pitchFamily="34" charset="0"/>
              </a:rPr>
              <a:t>EUREKA </a:t>
            </a:r>
            <a:r>
              <a:rPr lang="cs-CZ" sz="1300" b="1" i="1" noProof="0" dirty="0" err="1" smtClean="0">
                <a:solidFill>
                  <a:schemeClr val="bg1"/>
                </a:solidFill>
                <a:latin typeface="Verdana" pitchFamily="34" charset="0"/>
              </a:rPr>
              <a:t>Clusters</a:t>
            </a:r>
            <a:r>
              <a:rPr lang="cs-CZ" sz="1300" b="1" i="1" noProof="0" dirty="0" smtClean="0">
                <a:solidFill>
                  <a:schemeClr val="bg1"/>
                </a:solidFill>
                <a:latin typeface="Verdana" pitchFamily="34" charset="0"/>
              </a:rPr>
              <a:t> </a:t>
            </a:r>
            <a:r>
              <a:rPr lang="cs-CZ" sz="1300" b="1" i="1" noProof="0" dirty="0" err="1" smtClean="0">
                <a:solidFill>
                  <a:schemeClr val="bg1"/>
                </a:solidFill>
                <a:latin typeface="Verdana" pitchFamily="34" charset="0"/>
              </a:rPr>
              <a:t>Info</a:t>
            </a:r>
            <a:r>
              <a:rPr lang="cs-CZ" sz="1300" b="1" i="1" baseline="0" noProof="0" dirty="0" smtClean="0">
                <a:solidFill>
                  <a:schemeClr val="bg1"/>
                </a:solidFill>
                <a:latin typeface="Verdana" pitchFamily="34" charset="0"/>
              </a:rPr>
              <a:t> </a:t>
            </a:r>
            <a:r>
              <a:rPr lang="cs-CZ" sz="1300" b="1" i="1" baseline="0" noProof="0" dirty="0" err="1" smtClean="0">
                <a:solidFill>
                  <a:schemeClr val="bg1"/>
                </a:solidFill>
                <a:latin typeface="Verdana" pitchFamily="34" charset="0"/>
              </a:rPr>
              <a:t>day</a:t>
            </a:r>
            <a:r>
              <a:rPr lang="en-US" sz="1300" b="1" i="1" noProof="0" dirty="0" smtClean="0">
                <a:solidFill>
                  <a:schemeClr val="bg1"/>
                </a:solidFill>
                <a:latin typeface="Verdana" pitchFamily="34" charset="0"/>
              </a:rPr>
              <a:t>, Prague</a:t>
            </a:r>
            <a:endParaRPr lang="en-US" sz="1300" b="1" i="1" noProof="0" dirty="0">
              <a:solidFill>
                <a:schemeClr val="bg1"/>
              </a:solidFill>
              <a:latin typeface="Verdana" pitchFamily="34" charset="0"/>
            </a:endParaRPr>
          </a:p>
        </p:txBody>
      </p:sp>
      <p:sp>
        <p:nvSpPr>
          <p:cNvPr id="15" name="Rectangle 6"/>
          <p:cNvSpPr txBox="1">
            <a:spLocks noChangeArrowheads="1"/>
          </p:cNvSpPr>
          <p:nvPr userDrawn="1"/>
        </p:nvSpPr>
        <p:spPr bwMode="auto">
          <a:xfrm>
            <a:off x="10608733" y="6523038"/>
            <a:ext cx="1422400" cy="304800"/>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algn="r" rtl="0" fontAlgn="auto">
              <a:spcBef>
                <a:spcPts val="0"/>
              </a:spcBef>
              <a:spcAft>
                <a:spcPts val="0"/>
              </a:spcAft>
              <a:defRPr sz="1200" kern="1200" smtClean="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base">
              <a:spcBef>
                <a:spcPct val="0"/>
              </a:spcBef>
              <a:spcAft>
                <a:spcPct val="0"/>
              </a:spcAft>
            </a:pPr>
            <a:fld id="{D9FC0A34-73CA-4548-ACBD-F13AE73DA990}" type="slidenum">
              <a:rPr lang="en-US" sz="1300" b="1" i="1" noProof="0" smtClean="0">
                <a:solidFill>
                  <a:schemeClr val="bg1"/>
                </a:solidFill>
                <a:latin typeface="Verdana" pitchFamily="34" charset="0"/>
              </a:rPr>
              <a:pPr fontAlgn="base">
                <a:spcBef>
                  <a:spcPct val="0"/>
                </a:spcBef>
                <a:spcAft>
                  <a:spcPct val="0"/>
                </a:spcAft>
              </a:pPr>
              <a:t>‹#›</a:t>
            </a:fld>
            <a:r>
              <a:rPr lang="en-US" sz="1300" b="1" i="1" noProof="0" dirty="0" smtClean="0">
                <a:solidFill>
                  <a:schemeClr val="bg1"/>
                </a:solidFill>
                <a:latin typeface="Verdana" pitchFamily="34" charset="0"/>
              </a:rPr>
              <a:t> / </a:t>
            </a:r>
            <a:r>
              <a:rPr lang="cs-CZ" sz="1300" b="1" i="1" noProof="0" dirty="0" smtClean="0">
                <a:solidFill>
                  <a:schemeClr val="bg1"/>
                </a:solidFill>
                <a:latin typeface="Verdana" pitchFamily="34" charset="0"/>
              </a:rPr>
              <a:t>26</a:t>
            </a:r>
            <a:endParaRPr lang="en-US" sz="1300" b="1" i="1" noProof="0" dirty="0">
              <a:solidFill>
                <a:schemeClr val="bg1"/>
              </a:solidFill>
              <a:latin typeface="Verdana" pitchFamily="34" charset="0"/>
            </a:endParaRPr>
          </a:p>
        </p:txBody>
      </p:sp>
      <p:sp>
        <p:nvSpPr>
          <p:cNvPr id="16" name="Text Box 21"/>
          <p:cNvSpPr txBox="1">
            <a:spLocks noChangeArrowheads="1"/>
          </p:cNvSpPr>
          <p:nvPr userDrawn="1"/>
        </p:nvSpPr>
        <p:spPr bwMode="auto">
          <a:xfrm>
            <a:off x="0" y="0"/>
            <a:ext cx="12192000" cy="900000"/>
          </a:xfrm>
          <a:prstGeom prst="rect">
            <a:avLst/>
          </a:prstGeom>
          <a:solidFill>
            <a:schemeClr val="tx2"/>
          </a:solidFill>
          <a:ln w="9525">
            <a:noFill/>
            <a:miter lim="800000"/>
            <a:headEnd/>
            <a:tailEnd/>
          </a:ln>
        </p:spPr>
        <p:txBody>
          <a:bodyPr wrap="square" lIns="1187191" tIns="593598" rIns="1187191" bIns="593598">
            <a:spAutoFit/>
          </a:bodyPr>
          <a:lstStyle/>
          <a:p>
            <a:pPr defTabSz="11868150">
              <a:lnSpc>
                <a:spcPct val="80000"/>
              </a:lnSpc>
            </a:pPr>
            <a:endParaRPr lang="cs-CZ" altLang="zh-CN" sz="9600" b="1">
              <a:solidFill>
                <a:schemeClr val="bg1"/>
              </a:solidFill>
              <a:latin typeface="Calibri" pitchFamily="34" charset="0"/>
              <a:cs typeface="宋体"/>
            </a:endParaRPr>
          </a:p>
        </p:txBody>
      </p:sp>
      <p:sp>
        <p:nvSpPr>
          <p:cNvPr id="17" name="Text Box 21"/>
          <p:cNvSpPr txBox="1">
            <a:spLocks noChangeArrowheads="1"/>
          </p:cNvSpPr>
          <p:nvPr userDrawn="1"/>
        </p:nvSpPr>
        <p:spPr bwMode="auto">
          <a:xfrm>
            <a:off x="-1200" y="887488"/>
            <a:ext cx="12193200" cy="72000"/>
          </a:xfrm>
          <a:prstGeom prst="rect">
            <a:avLst/>
          </a:prstGeom>
          <a:solidFill>
            <a:schemeClr val="accent1">
              <a:lumMod val="40000"/>
              <a:lumOff val="60000"/>
            </a:schemeClr>
          </a:solidFill>
          <a:ln w="9525">
            <a:noFill/>
            <a:miter lim="800000"/>
            <a:headEnd/>
            <a:tailEnd/>
          </a:ln>
        </p:spPr>
        <p:txBody>
          <a:bodyPr lIns="1187191" tIns="593598" rIns="1187191" bIns="593598"/>
          <a:lstStyle/>
          <a:p>
            <a:pPr defTabSz="11868150" fontAlgn="auto">
              <a:lnSpc>
                <a:spcPct val="80000"/>
              </a:lnSpc>
              <a:spcBef>
                <a:spcPts val="0"/>
              </a:spcBef>
              <a:spcAft>
                <a:spcPts val="0"/>
              </a:spcAft>
              <a:defRPr/>
            </a:pPr>
            <a:endParaRPr lang="cs-CZ" altLang="zh-CN" sz="9600" b="1" dirty="0">
              <a:solidFill>
                <a:schemeClr val="bg1"/>
              </a:solidFill>
              <a:latin typeface="Calibri" pitchFamily="34" charset="0"/>
              <a:cs typeface="宋体"/>
            </a:endParaRPr>
          </a:p>
        </p:txBody>
      </p:sp>
      <p:grpSp>
        <p:nvGrpSpPr>
          <p:cNvPr id="18" name="Skupina 17"/>
          <p:cNvGrpSpPr/>
          <p:nvPr userDrawn="1"/>
        </p:nvGrpSpPr>
        <p:grpSpPr>
          <a:xfrm>
            <a:off x="10668000" y="83924"/>
            <a:ext cx="1301400" cy="705535"/>
            <a:chOff x="9476705" y="3150711"/>
            <a:chExt cx="2364283" cy="1281766"/>
          </a:xfrm>
        </p:grpSpPr>
        <p:pic>
          <p:nvPicPr>
            <p:cNvPr id="19" name="Picture 2" descr="D:\School\PhD\Publication Output &amp; Reports\ESTC 2012\Poster\Logo UWB - invert.e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476705" y="3150711"/>
              <a:ext cx="2364283" cy="1074231"/>
            </a:xfrm>
            <a:prstGeom prst="rect">
              <a:avLst/>
            </a:prstGeom>
            <a:noFill/>
            <a:ln w="9525">
              <a:noFill/>
              <a:miter lim="800000"/>
              <a:headEnd/>
              <a:tailEnd/>
            </a:ln>
          </p:spPr>
        </p:pic>
        <p:pic>
          <p:nvPicPr>
            <p:cNvPr id="20" name="Picture 3" descr="D:\School\PhD\TimeSheets &amp; Bureaucracy\_University graphics\Logo_RICE_final - invert -slv.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58847" y="4144725"/>
              <a:ext cx="1176937" cy="287752"/>
            </a:xfrm>
            <a:prstGeom prst="rect">
              <a:avLst/>
            </a:prstGeom>
            <a:noFill/>
            <a:ln w="9525">
              <a:noFill/>
              <a:miter lim="800000"/>
              <a:headEnd/>
              <a:tailEnd/>
            </a:ln>
          </p:spPr>
        </p:pic>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lvl1pPr>
              <a:defRPr/>
            </a:lvl1pPr>
          </a:lstStyle>
          <a:p>
            <a:pPr>
              <a:defRPr/>
            </a:pPr>
            <a:fld id="{6434D420-0260-4CAC-8E59-3EBFDE4266D6}" type="datetimeFigureOut">
              <a:rPr lang="en-US" smtClean="0"/>
              <a:pPr>
                <a:defRPr/>
              </a:pPr>
              <a:t>5/31/2018</a:t>
            </a:fld>
            <a:endParaRPr lang="en-US"/>
          </a:p>
        </p:txBody>
      </p:sp>
      <p:sp>
        <p:nvSpPr>
          <p:cNvPr id="5" name="Zástupný symbol pro zápatí 4"/>
          <p:cNvSpPr>
            <a:spLocks noGrp="1"/>
          </p:cNvSpPr>
          <p:nvPr>
            <p:ph type="ftr" sz="quarter" idx="11"/>
          </p:nvPr>
        </p:nvSpPr>
        <p:spPr/>
        <p:txBody>
          <a:bodyPr/>
          <a:lstStyle>
            <a:lvl1pPr>
              <a:defRPr/>
            </a:lvl1pPr>
          </a:lstStyle>
          <a:p>
            <a:pPr>
              <a:defRPr/>
            </a:pPr>
            <a:endParaRPr lang="en-US"/>
          </a:p>
        </p:txBody>
      </p:sp>
      <p:sp>
        <p:nvSpPr>
          <p:cNvPr id="6" name="Zástupný symbol pro číslo snímku 5"/>
          <p:cNvSpPr>
            <a:spLocks noGrp="1"/>
          </p:cNvSpPr>
          <p:nvPr>
            <p:ph type="sldNum" sz="quarter" idx="12"/>
          </p:nvPr>
        </p:nvSpPr>
        <p:spPr/>
        <p:txBody>
          <a:bodyPr/>
          <a:lstStyle>
            <a:lvl1pPr>
              <a:defRPr/>
            </a:lvl1pPr>
          </a:lstStyle>
          <a:p>
            <a:pPr>
              <a:defRPr/>
            </a:pPr>
            <a:fld id="{462C3458-F3AC-4CC2-ADE9-17E4BF3A844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lvl1pPr>
              <a:defRPr/>
            </a:lvl1pPr>
          </a:lstStyle>
          <a:p>
            <a:pPr>
              <a:defRPr/>
            </a:pPr>
            <a:fld id="{2B17F70A-8971-40BF-8F01-AEF8E973FC69}" type="datetimeFigureOut">
              <a:rPr lang="en-US" smtClean="0"/>
              <a:pPr>
                <a:defRPr/>
              </a:pPr>
              <a:t>5/31/2018</a:t>
            </a:fld>
            <a:endParaRPr lang="en-US"/>
          </a:p>
        </p:txBody>
      </p:sp>
      <p:sp>
        <p:nvSpPr>
          <p:cNvPr id="5" name="Zástupný symbol pro zápatí 4"/>
          <p:cNvSpPr>
            <a:spLocks noGrp="1"/>
          </p:cNvSpPr>
          <p:nvPr>
            <p:ph type="ftr" sz="quarter" idx="11"/>
          </p:nvPr>
        </p:nvSpPr>
        <p:spPr/>
        <p:txBody>
          <a:bodyPr/>
          <a:lstStyle>
            <a:lvl1pPr>
              <a:defRPr/>
            </a:lvl1pPr>
          </a:lstStyle>
          <a:p>
            <a:pPr>
              <a:defRPr/>
            </a:pPr>
            <a:endParaRPr lang="en-US"/>
          </a:p>
        </p:txBody>
      </p:sp>
      <p:sp>
        <p:nvSpPr>
          <p:cNvPr id="6" name="Zástupný symbol pro číslo snímku 5"/>
          <p:cNvSpPr>
            <a:spLocks noGrp="1"/>
          </p:cNvSpPr>
          <p:nvPr>
            <p:ph type="sldNum" sz="quarter" idx="12"/>
          </p:nvPr>
        </p:nvSpPr>
        <p:spPr/>
        <p:txBody>
          <a:bodyPr/>
          <a:lstStyle>
            <a:lvl1pPr>
              <a:defRPr/>
            </a:lvl1pPr>
          </a:lstStyle>
          <a:p>
            <a:pPr>
              <a:defRPr/>
            </a:pPr>
            <a:fld id="{375FB749-9F14-467D-94A2-5ECD0446C06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en-US"/>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a:p>
        </p:txBody>
      </p:sp>
      <p:sp>
        <p:nvSpPr>
          <p:cNvPr id="4" name="Zástupný symbol pro datum 3"/>
          <p:cNvSpPr>
            <a:spLocks noGrp="1"/>
          </p:cNvSpPr>
          <p:nvPr>
            <p:ph type="dt" sz="half" idx="10"/>
          </p:nvPr>
        </p:nvSpPr>
        <p:spPr/>
        <p:txBody>
          <a:bodyPr/>
          <a:lstStyle/>
          <a:p>
            <a:fld id="{15AA9F76-6CE5-4CE4-9A2E-753F5919887D}" type="datetimeFigureOut">
              <a:rPr lang="en-US" smtClean="0"/>
              <a:t>5/31/2018</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1955FAF6-375F-4544-A095-96EE8011F7F5}" type="slidenum">
              <a:rPr lang="en-US" smtClean="0"/>
              <a:t>‹#›</a:t>
            </a:fld>
            <a:endParaRPr lang="en-US"/>
          </a:p>
        </p:txBody>
      </p:sp>
    </p:spTree>
    <p:extLst>
      <p:ext uri="{BB962C8B-B14F-4D97-AF65-F5344CB8AC3E}">
        <p14:creationId xmlns:p14="http://schemas.microsoft.com/office/powerpoint/2010/main" val="836203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15AA9F76-6CE5-4CE4-9A2E-753F5919887D}" type="datetimeFigureOut">
              <a:rPr lang="en-US" smtClean="0"/>
              <a:t>5/31/2018</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1955FAF6-375F-4544-A095-96EE8011F7F5}" type="slidenum">
              <a:rPr lang="en-US" smtClean="0"/>
              <a:t>‹#›</a:t>
            </a:fld>
            <a:endParaRPr lang="en-US"/>
          </a:p>
        </p:txBody>
      </p:sp>
    </p:spTree>
    <p:extLst>
      <p:ext uri="{BB962C8B-B14F-4D97-AF65-F5344CB8AC3E}">
        <p14:creationId xmlns:p14="http://schemas.microsoft.com/office/powerpoint/2010/main" val="2535739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15AA9F76-6CE5-4CE4-9A2E-753F5919887D}" type="datetimeFigureOut">
              <a:rPr lang="en-US" smtClean="0"/>
              <a:t>5/31/2018</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1955FAF6-375F-4544-A095-96EE8011F7F5}" type="slidenum">
              <a:rPr lang="en-US" smtClean="0"/>
              <a:t>‹#›</a:t>
            </a:fld>
            <a:endParaRPr lang="en-US"/>
          </a:p>
        </p:txBody>
      </p:sp>
    </p:spTree>
    <p:extLst>
      <p:ext uri="{BB962C8B-B14F-4D97-AF65-F5344CB8AC3E}">
        <p14:creationId xmlns:p14="http://schemas.microsoft.com/office/powerpoint/2010/main" val="304886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15AA9F76-6CE5-4CE4-9A2E-753F5919887D}" type="datetimeFigureOut">
              <a:rPr lang="en-US" smtClean="0"/>
              <a:t>5/31/2018</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1955FAF6-375F-4544-A095-96EE8011F7F5}" type="slidenum">
              <a:rPr lang="en-US" smtClean="0"/>
              <a:t>‹#›</a:t>
            </a:fld>
            <a:endParaRPr lang="en-US"/>
          </a:p>
        </p:txBody>
      </p:sp>
    </p:spTree>
    <p:extLst>
      <p:ext uri="{BB962C8B-B14F-4D97-AF65-F5344CB8AC3E}">
        <p14:creationId xmlns:p14="http://schemas.microsoft.com/office/powerpoint/2010/main" val="2851095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15AA9F76-6CE5-4CE4-9A2E-753F5919887D}" type="datetimeFigureOut">
              <a:rPr lang="en-US" smtClean="0"/>
              <a:t>5/31/2018</a:t>
            </a:fld>
            <a:endParaRPr lang="en-US"/>
          </a:p>
        </p:txBody>
      </p:sp>
      <p:sp>
        <p:nvSpPr>
          <p:cNvPr id="8" name="Zástupný symbol pro zápatí 7"/>
          <p:cNvSpPr>
            <a:spLocks noGrp="1"/>
          </p:cNvSpPr>
          <p:nvPr>
            <p:ph type="ftr" sz="quarter" idx="11"/>
          </p:nvPr>
        </p:nvSpPr>
        <p:spPr/>
        <p:txBody>
          <a:bodyPr/>
          <a:lstStyle/>
          <a:p>
            <a:endParaRPr lang="en-US"/>
          </a:p>
        </p:txBody>
      </p:sp>
      <p:sp>
        <p:nvSpPr>
          <p:cNvPr id="9" name="Zástupný symbol pro číslo snímku 8"/>
          <p:cNvSpPr>
            <a:spLocks noGrp="1"/>
          </p:cNvSpPr>
          <p:nvPr>
            <p:ph type="sldNum" sz="quarter" idx="12"/>
          </p:nvPr>
        </p:nvSpPr>
        <p:spPr/>
        <p:txBody>
          <a:bodyPr/>
          <a:lstStyle/>
          <a:p>
            <a:fld id="{1955FAF6-375F-4544-A095-96EE8011F7F5}" type="slidenum">
              <a:rPr lang="en-US" smtClean="0"/>
              <a:t>‹#›</a:t>
            </a:fld>
            <a:endParaRPr lang="en-US"/>
          </a:p>
        </p:txBody>
      </p:sp>
    </p:spTree>
    <p:extLst>
      <p:ext uri="{BB962C8B-B14F-4D97-AF65-F5344CB8AC3E}">
        <p14:creationId xmlns:p14="http://schemas.microsoft.com/office/powerpoint/2010/main" val="887757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datum 2"/>
          <p:cNvSpPr>
            <a:spLocks noGrp="1"/>
          </p:cNvSpPr>
          <p:nvPr>
            <p:ph type="dt" sz="half" idx="10"/>
          </p:nvPr>
        </p:nvSpPr>
        <p:spPr/>
        <p:txBody>
          <a:bodyPr/>
          <a:lstStyle/>
          <a:p>
            <a:fld id="{15AA9F76-6CE5-4CE4-9A2E-753F5919887D}" type="datetimeFigureOut">
              <a:rPr lang="en-US" smtClean="0"/>
              <a:t>5/31/2018</a:t>
            </a:fld>
            <a:endParaRPr lang="en-US"/>
          </a:p>
        </p:txBody>
      </p:sp>
      <p:sp>
        <p:nvSpPr>
          <p:cNvPr id="4" name="Zástupný symbol pro zápatí 3"/>
          <p:cNvSpPr>
            <a:spLocks noGrp="1"/>
          </p:cNvSpPr>
          <p:nvPr>
            <p:ph type="ftr" sz="quarter" idx="11"/>
          </p:nvPr>
        </p:nvSpPr>
        <p:spPr/>
        <p:txBody>
          <a:bodyPr/>
          <a:lstStyle/>
          <a:p>
            <a:endParaRPr lang="en-US"/>
          </a:p>
        </p:txBody>
      </p:sp>
      <p:sp>
        <p:nvSpPr>
          <p:cNvPr id="5" name="Zástupný symbol pro číslo snímku 4"/>
          <p:cNvSpPr>
            <a:spLocks noGrp="1"/>
          </p:cNvSpPr>
          <p:nvPr>
            <p:ph type="sldNum" sz="quarter" idx="12"/>
          </p:nvPr>
        </p:nvSpPr>
        <p:spPr/>
        <p:txBody>
          <a:bodyPr/>
          <a:lstStyle/>
          <a:p>
            <a:fld id="{1955FAF6-375F-4544-A095-96EE8011F7F5}" type="slidenum">
              <a:rPr lang="en-US" smtClean="0"/>
              <a:t>‹#›</a:t>
            </a:fld>
            <a:endParaRPr lang="en-US"/>
          </a:p>
        </p:txBody>
      </p:sp>
    </p:spTree>
    <p:extLst>
      <p:ext uri="{BB962C8B-B14F-4D97-AF65-F5344CB8AC3E}">
        <p14:creationId xmlns:p14="http://schemas.microsoft.com/office/powerpoint/2010/main" val="2019244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5AA9F76-6CE5-4CE4-9A2E-753F5919887D}" type="datetimeFigureOut">
              <a:rPr lang="en-US" smtClean="0"/>
              <a:t>5/31/2018</a:t>
            </a:fld>
            <a:endParaRPr lang="en-US"/>
          </a:p>
        </p:txBody>
      </p:sp>
      <p:sp>
        <p:nvSpPr>
          <p:cNvPr id="3" name="Zástupný symbol pro zápatí 2"/>
          <p:cNvSpPr>
            <a:spLocks noGrp="1"/>
          </p:cNvSpPr>
          <p:nvPr>
            <p:ph type="ftr" sz="quarter" idx="11"/>
          </p:nvPr>
        </p:nvSpPr>
        <p:spPr/>
        <p:txBody>
          <a:bodyPr/>
          <a:lstStyle/>
          <a:p>
            <a:endParaRPr lang="en-US"/>
          </a:p>
        </p:txBody>
      </p:sp>
      <p:sp>
        <p:nvSpPr>
          <p:cNvPr id="4" name="Zástupný symbol pro číslo snímku 3"/>
          <p:cNvSpPr>
            <a:spLocks noGrp="1"/>
          </p:cNvSpPr>
          <p:nvPr>
            <p:ph type="sldNum" sz="quarter" idx="12"/>
          </p:nvPr>
        </p:nvSpPr>
        <p:spPr/>
        <p:txBody>
          <a:bodyPr/>
          <a:lstStyle/>
          <a:p>
            <a:fld id="{1955FAF6-375F-4544-A095-96EE8011F7F5}" type="slidenum">
              <a:rPr lang="en-US" smtClean="0"/>
              <a:t>‹#›</a:t>
            </a:fld>
            <a:endParaRPr lang="en-US"/>
          </a:p>
        </p:txBody>
      </p:sp>
    </p:spTree>
    <p:extLst>
      <p:ext uri="{BB962C8B-B14F-4D97-AF65-F5344CB8AC3E}">
        <p14:creationId xmlns:p14="http://schemas.microsoft.com/office/powerpoint/2010/main" val="2090419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15AA9F76-6CE5-4CE4-9A2E-753F5919887D}" type="datetimeFigureOut">
              <a:rPr lang="en-US" smtClean="0"/>
              <a:t>5/31/2018</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1955FAF6-375F-4544-A095-96EE8011F7F5}" type="slidenum">
              <a:rPr lang="en-US" smtClean="0"/>
              <a:t>‹#›</a:t>
            </a:fld>
            <a:endParaRPr lang="en-US"/>
          </a:p>
        </p:txBody>
      </p:sp>
    </p:spTree>
    <p:extLst>
      <p:ext uri="{BB962C8B-B14F-4D97-AF65-F5344CB8AC3E}">
        <p14:creationId xmlns:p14="http://schemas.microsoft.com/office/powerpoint/2010/main" val="3679930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lvl1pPr>
              <a:defRPr/>
            </a:lvl1pPr>
          </a:lstStyle>
          <a:p>
            <a:pPr>
              <a:defRPr/>
            </a:pPr>
            <a:fld id="{C6EEFCA6-EBAF-4212-9597-823ADED8AE1A}" type="datetimeFigureOut">
              <a:rPr lang="en-US" smtClean="0"/>
              <a:pPr>
                <a:defRPr/>
              </a:pPr>
              <a:t>5/31/2018</a:t>
            </a:fld>
            <a:endParaRPr lang="en-US"/>
          </a:p>
        </p:txBody>
      </p:sp>
      <p:sp>
        <p:nvSpPr>
          <p:cNvPr id="5" name="Zástupný symbol pro zápatí 4"/>
          <p:cNvSpPr>
            <a:spLocks noGrp="1"/>
          </p:cNvSpPr>
          <p:nvPr>
            <p:ph type="ftr" sz="quarter" idx="11"/>
          </p:nvPr>
        </p:nvSpPr>
        <p:spPr/>
        <p:txBody>
          <a:bodyPr/>
          <a:lstStyle>
            <a:lvl1pPr>
              <a:defRPr/>
            </a:lvl1pPr>
          </a:lstStyle>
          <a:p>
            <a:pPr>
              <a:defRPr/>
            </a:pPr>
            <a:endParaRPr lang="en-US"/>
          </a:p>
        </p:txBody>
      </p:sp>
      <p:sp>
        <p:nvSpPr>
          <p:cNvPr id="6" name="Zástupný symbol pro číslo snímku 5"/>
          <p:cNvSpPr>
            <a:spLocks noGrp="1"/>
          </p:cNvSpPr>
          <p:nvPr>
            <p:ph type="sldNum" sz="quarter" idx="12"/>
          </p:nvPr>
        </p:nvSpPr>
        <p:spPr/>
        <p:txBody>
          <a:bodyPr/>
          <a:lstStyle>
            <a:lvl1pPr>
              <a:defRPr/>
            </a:lvl1pPr>
          </a:lstStyle>
          <a:p>
            <a:pPr>
              <a:defRPr/>
            </a:pPr>
            <a:fld id="{BE9EEB5D-D9D8-45D5-BD12-63005963A22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15AA9F76-6CE5-4CE4-9A2E-753F5919887D}" type="datetimeFigureOut">
              <a:rPr lang="en-US" smtClean="0"/>
              <a:t>5/31/2018</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1955FAF6-375F-4544-A095-96EE8011F7F5}" type="slidenum">
              <a:rPr lang="en-US" smtClean="0"/>
              <a:t>‹#›</a:t>
            </a:fld>
            <a:endParaRPr lang="en-US"/>
          </a:p>
        </p:txBody>
      </p:sp>
    </p:spTree>
    <p:extLst>
      <p:ext uri="{BB962C8B-B14F-4D97-AF65-F5344CB8AC3E}">
        <p14:creationId xmlns:p14="http://schemas.microsoft.com/office/powerpoint/2010/main" val="608846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15AA9F76-6CE5-4CE4-9A2E-753F5919887D}" type="datetimeFigureOut">
              <a:rPr lang="en-US" smtClean="0"/>
              <a:t>5/31/2018</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1955FAF6-375F-4544-A095-96EE8011F7F5}" type="slidenum">
              <a:rPr lang="en-US" smtClean="0"/>
              <a:t>‹#›</a:t>
            </a:fld>
            <a:endParaRPr lang="en-US"/>
          </a:p>
        </p:txBody>
      </p:sp>
    </p:spTree>
    <p:extLst>
      <p:ext uri="{BB962C8B-B14F-4D97-AF65-F5344CB8AC3E}">
        <p14:creationId xmlns:p14="http://schemas.microsoft.com/office/powerpoint/2010/main" val="239886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15AA9F76-6CE5-4CE4-9A2E-753F5919887D}" type="datetimeFigureOut">
              <a:rPr lang="en-US" smtClean="0"/>
              <a:t>5/31/2018</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1955FAF6-375F-4544-A095-96EE8011F7F5}" type="slidenum">
              <a:rPr lang="en-US" smtClean="0"/>
              <a:t>‹#›</a:t>
            </a:fld>
            <a:endParaRPr lang="en-US"/>
          </a:p>
        </p:txBody>
      </p:sp>
    </p:spTree>
    <p:extLst>
      <p:ext uri="{BB962C8B-B14F-4D97-AF65-F5344CB8AC3E}">
        <p14:creationId xmlns:p14="http://schemas.microsoft.com/office/powerpoint/2010/main" val="95319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6EBB191A-0BFA-426B-B5E2-C1A479B59BFE}" type="datetimeFigureOut">
              <a:rPr lang="en-US" smtClean="0"/>
              <a:pPr>
                <a:defRPr/>
              </a:pPr>
              <a:t>5/31/2018</a:t>
            </a:fld>
            <a:endParaRPr lang="en-US"/>
          </a:p>
        </p:txBody>
      </p:sp>
      <p:sp>
        <p:nvSpPr>
          <p:cNvPr id="5" name="Zástupný symbol pro zápatí 4"/>
          <p:cNvSpPr>
            <a:spLocks noGrp="1"/>
          </p:cNvSpPr>
          <p:nvPr>
            <p:ph type="ftr" sz="quarter" idx="11"/>
          </p:nvPr>
        </p:nvSpPr>
        <p:spPr/>
        <p:txBody>
          <a:bodyPr/>
          <a:lstStyle>
            <a:lvl1pPr>
              <a:defRPr/>
            </a:lvl1pPr>
          </a:lstStyle>
          <a:p>
            <a:pPr>
              <a:defRPr/>
            </a:pPr>
            <a:endParaRPr lang="en-US"/>
          </a:p>
        </p:txBody>
      </p:sp>
      <p:sp>
        <p:nvSpPr>
          <p:cNvPr id="6" name="Zástupný symbol pro číslo snímku 5"/>
          <p:cNvSpPr>
            <a:spLocks noGrp="1"/>
          </p:cNvSpPr>
          <p:nvPr>
            <p:ph type="sldNum" sz="quarter" idx="12"/>
          </p:nvPr>
        </p:nvSpPr>
        <p:spPr/>
        <p:txBody>
          <a:bodyPr/>
          <a:lstStyle>
            <a:lvl1pPr>
              <a:defRPr/>
            </a:lvl1pPr>
          </a:lstStyle>
          <a:p>
            <a:pPr>
              <a:defRPr/>
            </a:pPr>
            <a:fld id="{D45F1254-D00B-471C-922E-C1A07375E15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3"/>
          <p:cNvSpPr>
            <a:spLocks noGrp="1"/>
          </p:cNvSpPr>
          <p:nvPr>
            <p:ph type="dt" sz="half" idx="10"/>
          </p:nvPr>
        </p:nvSpPr>
        <p:spPr/>
        <p:txBody>
          <a:bodyPr/>
          <a:lstStyle>
            <a:lvl1pPr>
              <a:defRPr/>
            </a:lvl1pPr>
          </a:lstStyle>
          <a:p>
            <a:pPr>
              <a:defRPr/>
            </a:pPr>
            <a:fld id="{959B6D69-5240-4926-A2CF-3D8C6CDB4D3A}" type="datetimeFigureOut">
              <a:rPr lang="en-US" smtClean="0"/>
              <a:pPr>
                <a:defRPr/>
              </a:pPr>
              <a:t>5/31/2018</a:t>
            </a:fld>
            <a:endParaRPr lang="en-US"/>
          </a:p>
        </p:txBody>
      </p:sp>
      <p:sp>
        <p:nvSpPr>
          <p:cNvPr id="6" name="Zástupný symbol pro zápatí 4"/>
          <p:cNvSpPr>
            <a:spLocks noGrp="1"/>
          </p:cNvSpPr>
          <p:nvPr>
            <p:ph type="ftr" sz="quarter" idx="11"/>
          </p:nvPr>
        </p:nvSpPr>
        <p:spPr/>
        <p:txBody>
          <a:bodyPr/>
          <a:lstStyle>
            <a:lvl1pPr>
              <a:defRPr/>
            </a:lvl1pPr>
          </a:lstStyle>
          <a:p>
            <a:pPr>
              <a:defRPr/>
            </a:pPr>
            <a:endParaRPr lang="en-US"/>
          </a:p>
        </p:txBody>
      </p:sp>
      <p:sp>
        <p:nvSpPr>
          <p:cNvPr id="7" name="Zástupný symbol pro číslo snímku 5"/>
          <p:cNvSpPr>
            <a:spLocks noGrp="1"/>
          </p:cNvSpPr>
          <p:nvPr>
            <p:ph type="sldNum" sz="quarter" idx="12"/>
          </p:nvPr>
        </p:nvSpPr>
        <p:spPr/>
        <p:txBody>
          <a:bodyPr/>
          <a:lstStyle>
            <a:lvl1pPr>
              <a:defRPr/>
            </a:lvl1pPr>
          </a:lstStyle>
          <a:p>
            <a:pPr>
              <a:defRPr/>
            </a:pPr>
            <a:fld id="{B7F0EB56-D2D3-43E3-BCB1-7A9BA859701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3"/>
          <p:cNvSpPr>
            <a:spLocks noGrp="1"/>
          </p:cNvSpPr>
          <p:nvPr>
            <p:ph type="dt" sz="half" idx="10"/>
          </p:nvPr>
        </p:nvSpPr>
        <p:spPr/>
        <p:txBody>
          <a:bodyPr/>
          <a:lstStyle>
            <a:lvl1pPr>
              <a:defRPr/>
            </a:lvl1pPr>
          </a:lstStyle>
          <a:p>
            <a:pPr>
              <a:defRPr/>
            </a:pPr>
            <a:fld id="{959CD2D6-3FD9-4415-BD70-FA5F4FAFAB11}" type="datetimeFigureOut">
              <a:rPr lang="en-US" smtClean="0"/>
              <a:pPr>
                <a:defRPr/>
              </a:pPr>
              <a:t>5/31/2018</a:t>
            </a:fld>
            <a:endParaRPr lang="en-US"/>
          </a:p>
        </p:txBody>
      </p:sp>
      <p:sp>
        <p:nvSpPr>
          <p:cNvPr id="8" name="Zástupný symbol pro zápatí 4"/>
          <p:cNvSpPr>
            <a:spLocks noGrp="1"/>
          </p:cNvSpPr>
          <p:nvPr>
            <p:ph type="ftr" sz="quarter" idx="11"/>
          </p:nvPr>
        </p:nvSpPr>
        <p:spPr/>
        <p:txBody>
          <a:bodyPr/>
          <a:lstStyle>
            <a:lvl1pPr>
              <a:defRPr/>
            </a:lvl1pPr>
          </a:lstStyle>
          <a:p>
            <a:pPr>
              <a:defRPr/>
            </a:pPr>
            <a:endParaRPr lang="en-US"/>
          </a:p>
        </p:txBody>
      </p:sp>
      <p:sp>
        <p:nvSpPr>
          <p:cNvPr id="9" name="Zástupný symbol pro číslo snímku 5"/>
          <p:cNvSpPr>
            <a:spLocks noGrp="1"/>
          </p:cNvSpPr>
          <p:nvPr>
            <p:ph type="sldNum" sz="quarter" idx="12"/>
          </p:nvPr>
        </p:nvSpPr>
        <p:spPr/>
        <p:txBody>
          <a:bodyPr/>
          <a:lstStyle>
            <a:lvl1pPr>
              <a:defRPr/>
            </a:lvl1pPr>
          </a:lstStyle>
          <a:p>
            <a:pPr>
              <a:defRPr/>
            </a:pPr>
            <a:fld id="{B0DC6A5C-4279-431B-8CDA-904E0E6D2DE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datum 3"/>
          <p:cNvSpPr>
            <a:spLocks noGrp="1"/>
          </p:cNvSpPr>
          <p:nvPr>
            <p:ph type="dt" sz="half" idx="10"/>
          </p:nvPr>
        </p:nvSpPr>
        <p:spPr/>
        <p:txBody>
          <a:bodyPr/>
          <a:lstStyle>
            <a:lvl1pPr>
              <a:defRPr/>
            </a:lvl1pPr>
          </a:lstStyle>
          <a:p>
            <a:pPr>
              <a:defRPr/>
            </a:pPr>
            <a:fld id="{35847F1F-8F4A-48A0-AB5A-FD181F92EDE5}" type="datetimeFigureOut">
              <a:rPr lang="en-US" smtClean="0"/>
              <a:pPr>
                <a:defRPr/>
              </a:pPr>
              <a:t>5/31/2018</a:t>
            </a:fld>
            <a:endParaRPr lang="en-US"/>
          </a:p>
        </p:txBody>
      </p:sp>
      <p:sp>
        <p:nvSpPr>
          <p:cNvPr id="4" name="Zástupný symbol pro zápatí 4"/>
          <p:cNvSpPr>
            <a:spLocks noGrp="1"/>
          </p:cNvSpPr>
          <p:nvPr>
            <p:ph type="ftr" sz="quarter" idx="11"/>
          </p:nvPr>
        </p:nvSpPr>
        <p:spPr/>
        <p:txBody>
          <a:bodyPr/>
          <a:lstStyle>
            <a:lvl1pPr>
              <a:defRPr/>
            </a:lvl1pPr>
          </a:lstStyle>
          <a:p>
            <a:pPr>
              <a:defRPr/>
            </a:pPr>
            <a:endParaRPr lang="en-US"/>
          </a:p>
        </p:txBody>
      </p:sp>
      <p:sp>
        <p:nvSpPr>
          <p:cNvPr id="5" name="Zástupný symbol pro číslo snímku 5"/>
          <p:cNvSpPr>
            <a:spLocks noGrp="1"/>
          </p:cNvSpPr>
          <p:nvPr>
            <p:ph type="sldNum" sz="quarter" idx="12"/>
          </p:nvPr>
        </p:nvSpPr>
        <p:spPr/>
        <p:txBody>
          <a:bodyPr/>
          <a:lstStyle>
            <a:lvl1pPr>
              <a:defRPr/>
            </a:lvl1pPr>
          </a:lstStyle>
          <a:p>
            <a:pPr>
              <a:defRPr/>
            </a:pPr>
            <a:fld id="{CBE1BAFD-3B93-4527-8129-D29F2666076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55128F4E-0637-423A-AA02-74A907B3A9F7}" type="datetimeFigureOut">
              <a:rPr lang="en-US" smtClean="0"/>
              <a:pPr>
                <a:defRPr/>
              </a:pPr>
              <a:t>5/31/2018</a:t>
            </a:fld>
            <a:endParaRPr lang="en-US"/>
          </a:p>
        </p:txBody>
      </p:sp>
      <p:sp>
        <p:nvSpPr>
          <p:cNvPr id="3" name="Zástupný symbol pro zápatí 4"/>
          <p:cNvSpPr>
            <a:spLocks noGrp="1"/>
          </p:cNvSpPr>
          <p:nvPr>
            <p:ph type="ftr" sz="quarter" idx="11"/>
          </p:nvPr>
        </p:nvSpPr>
        <p:spPr/>
        <p:txBody>
          <a:bodyPr/>
          <a:lstStyle>
            <a:lvl1pPr>
              <a:defRPr/>
            </a:lvl1pPr>
          </a:lstStyle>
          <a:p>
            <a:pPr>
              <a:defRPr/>
            </a:pPr>
            <a:endParaRPr lang="en-US"/>
          </a:p>
        </p:txBody>
      </p:sp>
      <p:sp>
        <p:nvSpPr>
          <p:cNvPr id="4" name="Zástupný symbol pro číslo snímku 5"/>
          <p:cNvSpPr>
            <a:spLocks noGrp="1"/>
          </p:cNvSpPr>
          <p:nvPr>
            <p:ph type="sldNum" sz="quarter" idx="12"/>
          </p:nvPr>
        </p:nvSpPr>
        <p:spPr/>
        <p:txBody>
          <a:bodyPr/>
          <a:lstStyle>
            <a:lvl1pPr>
              <a:defRPr/>
            </a:lvl1pPr>
          </a:lstStyle>
          <a:p>
            <a:pPr>
              <a:defRPr/>
            </a:pPr>
            <a:fld id="{2585369C-16DB-4F45-81F7-07EB4B940C3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5BC29834-8ABB-4881-A176-8DB0F7DC6D4C}" type="datetimeFigureOut">
              <a:rPr lang="en-US" smtClean="0"/>
              <a:pPr>
                <a:defRPr/>
              </a:pPr>
              <a:t>5/31/2018</a:t>
            </a:fld>
            <a:endParaRPr lang="en-US"/>
          </a:p>
        </p:txBody>
      </p:sp>
      <p:sp>
        <p:nvSpPr>
          <p:cNvPr id="6" name="Zástupný symbol pro zápatí 4"/>
          <p:cNvSpPr>
            <a:spLocks noGrp="1"/>
          </p:cNvSpPr>
          <p:nvPr>
            <p:ph type="ftr" sz="quarter" idx="11"/>
          </p:nvPr>
        </p:nvSpPr>
        <p:spPr/>
        <p:txBody>
          <a:bodyPr/>
          <a:lstStyle>
            <a:lvl1pPr>
              <a:defRPr/>
            </a:lvl1pPr>
          </a:lstStyle>
          <a:p>
            <a:pPr>
              <a:defRPr/>
            </a:pPr>
            <a:endParaRPr lang="en-US"/>
          </a:p>
        </p:txBody>
      </p:sp>
      <p:sp>
        <p:nvSpPr>
          <p:cNvPr id="7" name="Zástupný symbol pro číslo snímku 5"/>
          <p:cNvSpPr>
            <a:spLocks noGrp="1"/>
          </p:cNvSpPr>
          <p:nvPr>
            <p:ph type="sldNum" sz="quarter" idx="12"/>
          </p:nvPr>
        </p:nvSpPr>
        <p:spPr/>
        <p:txBody>
          <a:bodyPr/>
          <a:lstStyle>
            <a:lvl1pPr>
              <a:defRPr/>
            </a:lvl1pPr>
          </a:lstStyle>
          <a:p>
            <a:pPr>
              <a:defRPr/>
            </a:pPr>
            <a:fld id="{384F8D7C-8C37-45C2-A916-6837CE0094C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E4837D0B-9A5F-47CA-B229-F4BEF6134562}" type="datetimeFigureOut">
              <a:rPr lang="en-US" smtClean="0"/>
              <a:pPr>
                <a:defRPr/>
              </a:pPr>
              <a:t>5/31/2018</a:t>
            </a:fld>
            <a:endParaRPr lang="en-US"/>
          </a:p>
        </p:txBody>
      </p:sp>
      <p:sp>
        <p:nvSpPr>
          <p:cNvPr id="6" name="Zástupný symbol pro zápatí 4"/>
          <p:cNvSpPr>
            <a:spLocks noGrp="1"/>
          </p:cNvSpPr>
          <p:nvPr>
            <p:ph type="ftr" sz="quarter" idx="11"/>
          </p:nvPr>
        </p:nvSpPr>
        <p:spPr/>
        <p:txBody>
          <a:bodyPr/>
          <a:lstStyle>
            <a:lvl1pPr>
              <a:defRPr/>
            </a:lvl1pPr>
          </a:lstStyle>
          <a:p>
            <a:pPr>
              <a:defRPr/>
            </a:pPr>
            <a:endParaRPr lang="en-US"/>
          </a:p>
        </p:txBody>
      </p:sp>
      <p:sp>
        <p:nvSpPr>
          <p:cNvPr id="7" name="Zástupný symbol pro číslo snímku 5"/>
          <p:cNvSpPr>
            <a:spLocks noGrp="1"/>
          </p:cNvSpPr>
          <p:nvPr>
            <p:ph type="sldNum" sz="quarter" idx="12"/>
          </p:nvPr>
        </p:nvSpPr>
        <p:spPr/>
        <p:txBody>
          <a:bodyPr/>
          <a:lstStyle>
            <a:lvl1pPr>
              <a:defRPr/>
            </a:lvl1pPr>
          </a:lstStyle>
          <a:p>
            <a:pPr>
              <a:defRPr/>
            </a:pPr>
            <a:fld id="{A697FC64-C6C6-4591-9C31-82906ED5F1E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Kliknutím lze upravit styl.</a:t>
            </a:r>
            <a:endParaRPr lang="en-US" smtClean="0"/>
          </a:p>
        </p:txBody>
      </p:sp>
      <p:sp>
        <p:nvSpPr>
          <p:cNvPr id="1027" name="Zástupný symbol pro text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05D39D1B-57EB-4963-80BE-5C3A1B9E1A58}" type="datetimeFigureOut">
              <a:rPr lang="en-US" smtClean="0"/>
              <a:pPr>
                <a:defRPr/>
              </a:pPr>
              <a:t>5/31/2018</a:t>
            </a:fld>
            <a:endParaRPr lang="en-US"/>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74363690-E0C1-494D-86BC-71DB31AA3C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smtClean="0"/>
              <a:t>Kliknutím lze upravit styl.</a:t>
            </a:r>
            <a:endParaRPr lang="en-US"/>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A9F76-6CE5-4CE4-9A2E-753F5919887D}" type="datetimeFigureOut">
              <a:rPr lang="en-US" smtClean="0"/>
              <a:t>5/31/2018</a:t>
            </a:fld>
            <a:endParaRPr lang="en-US"/>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55FAF6-375F-4544-A095-96EE8011F7F5}" type="slidenum">
              <a:rPr lang="en-US" smtClean="0"/>
              <a:t>‹#›</a:t>
            </a:fld>
            <a:endParaRPr lang="en-US"/>
          </a:p>
        </p:txBody>
      </p:sp>
    </p:spTree>
    <p:extLst>
      <p:ext uri="{BB962C8B-B14F-4D97-AF65-F5344CB8AC3E}">
        <p14:creationId xmlns:p14="http://schemas.microsoft.com/office/powerpoint/2010/main" val="2057192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emf"/><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wmf"/><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hyperlink" Target="mailto:S@F_1.3v_1080p.mp4" TargetMode="Externa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emf"/><Relationship Id="rId7" Type="http://schemas.openxmlformats.org/officeDocument/2006/relationships/image" Target="../media/image53.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2.gif"/><Relationship Id="rId5" Type="http://schemas.openxmlformats.org/officeDocument/2006/relationships/image" Target="../media/image51.gif"/><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emf"/><Relationship Id="rId7" Type="http://schemas.openxmlformats.org/officeDocument/2006/relationships/image" Target="../media/image58.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1.xml"/><Relationship Id="rId7" Type="http://schemas.openxmlformats.org/officeDocument/2006/relationships/image" Target="../media/image6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png"/><Relationship Id="rId5" Type="http://schemas.openxmlformats.org/officeDocument/2006/relationships/image" Target="../media/image2.emf"/><Relationship Id="rId10" Type="http://schemas.openxmlformats.org/officeDocument/2006/relationships/image" Target="../media/image65.png"/><Relationship Id="rId4" Type="http://schemas.openxmlformats.org/officeDocument/2006/relationships/image" Target="../media/image1.emf"/><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9.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image" Target="../media/image75.jpe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2.emf"/><Relationship Id="rId4" Type="http://schemas.openxmlformats.org/officeDocument/2006/relationships/image" Target="../media/image77.png"/><Relationship Id="rId9" Type="http://schemas.openxmlformats.org/officeDocument/2006/relationships/image" Target="../media/image1.emf"/></Relationships>
</file>

<file path=ppt/slides/_rels/slide21.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2.emf"/><Relationship Id="rId7" Type="http://schemas.openxmlformats.org/officeDocument/2006/relationships/image" Target="../media/image85.jpe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eg"/></Relationships>
</file>

<file path=ppt/slides/_rels/slide22.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2.emf"/><Relationship Id="rId7" Type="http://schemas.openxmlformats.org/officeDocument/2006/relationships/image" Target="../media/image90.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89.jpg"/><Relationship Id="rId5" Type="http://schemas.openxmlformats.org/officeDocument/2006/relationships/image" Target="../media/image88.jpeg"/><Relationship Id="rId4" Type="http://schemas.openxmlformats.org/officeDocument/2006/relationships/image" Target="../media/image87.jpeg"/></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95.jpe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1.gif"/><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02.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8.jpe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0.emf"/><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2" descr="D:\School\PhD\TimeSheets &amp; Bureaucracy\_University graphics\Logos &amp; Graphics ZCU, FEL, RICE\Logo_RICE_final.emf"/>
          <p:cNvPicPr>
            <a:picLocks noChangeAspect="1" noChangeArrowheads="1"/>
          </p:cNvPicPr>
          <p:nvPr/>
        </p:nvPicPr>
        <p:blipFill>
          <a:blip r:embed="rId3"/>
          <a:srcRect/>
          <a:stretch>
            <a:fillRect/>
          </a:stretch>
        </p:blipFill>
        <p:spPr bwMode="auto">
          <a:xfrm>
            <a:off x="4662350" y="5588058"/>
            <a:ext cx="2834495" cy="689408"/>
          </a:xfrm>
          <a:prstGeom prst="rect">
            <a:avLst/>
          </a:prstGeom>
          <a:noFill/>
          <a:ln w="9525">
            <a:noFill/>
            <a:miter lim="800000"/>
            <a:headEnd/>
            <a:tailEnd/>
          </a:ln>
        </p:spPr>
      </p:pic>
      <p:pic>
        <p:nvPicPr>
          <p:cNvPr id="13317" name="Picture 3" descr="D:\School\PhD\TimeSheets &amp; Bureaucracy\_University graphics\Logos &amp; Graphics ZCU, FEL, RICE\fel_en_RGB.wmf"/>
          <p:cNvPicPr>
            <a:picLocks noChangeAspect="1" noChangeArrowheads="1"/>
          </p:cNvPicPr>
          <p:nvPr/>
        </p:nvPicPr>
        <p:blipFill>
          <a:blip r:embed="rId4"/>
          <a:srcRect/>
          <a:stretch>
            <a:fillRect/>
          </a:stretch>
        </p:blipFill>
        <p:spPr bwMode="auto">
          <a:xfrm>
            <a:off x="1013193" y="5294242"/>
            <a:ext cx="2879725" cy="1122362"/>
          </a:xfrm>
          <a:prstGeom prst="rect">
            <a:avLst/>
          </a:prstGeom>
          <a:noFill/>
          <a:ln w="9525">
            <a:noFill/>
            <a:miter lim="800000"/>
            <a:headEnd/>
            <a:tailEnd/>
          </a:ln>
        </p:spPr>
      </p:pic>
      <p:grpSp>
        <p:nvGrpSpPr>
          <p:cNvPr id="13330" name="Group 18"/>
          <p:cNvGrpSpPr>
            <a:grpSpLocks/>
          </p:cNvGrpSpPr>
          <p:nvPr/>
        </p:nvGrpSpPr>
        <p:grpSpPr bwMode="auto">
          <a:xfrm>
            <a:off x="-25668" y="3284984"/>
            <a:ext cx="12218064" cy="1515760"/>
            <a:chOff x="0" y="1706"/>
            <a:chExt cx="5760" cy="1089"/>
          </a:xfrm>
        </p:grpSpPr>
        <p:sp>
          <p:nvSpPr>
            <p:cNvPr id="13313" name="Text Box 21"/>
            <p:cNvSpPr txBox="1">
              <a:spLocks noChangeArrowheads="1"/>
            </p:cNvSpPr>
            <p:nvPr/>
          </p:nvSpPr>
          <p:spPr bwMode="auto">
            <a:xfrm>
              <a:off x="0" y="1706"/>
              <a:ext cx="5760" cy="1044"/>
            </a:xfrm>
            <a:prstGeom prst="rect">
              <a:avLst/>
            </a:prstGeom>
            <a:solidFill>
              <a:schemeClr val="tx2"/>
            </a:solidFill>
            <a:ln w="9525">
              <a:noFill/>
              <a:miter lim="800000"/>
              <a:headEnd/>
              <a:tailEnd/>
            </a:ln>
          </p:spPr>
          <p:txBody>
            <a:bodyPr lIns="1187191" tIns="593598" rIns="1187191" bIns="593598" anchor="ctr"/>
            <a:lstStyle/>
            <a:p>
              <a:pPr algn="ctr"/>
              <a:r>
                <a:rPr lang="en-US" sz="2800" b="1" i="1" dirty="0">
                  <a:solidFill>
                    <a:schemeClr val="bg1"/>
                  </a:solidFill>
                  <a:latin typeface="Verdana" pitchFamily="34" charset="0"/>
                </a:rPr>
                <a:t>Testimony of the University of West Bohemia in EURIPIDES² projects</a:t>
              </a:r>
            </a:p>
          </p:txBody>
        </p:sp>
        <p:sp>
          <p:nvSpPr>
            <p:cNvPr id="2" name="Text Box 21"/>
            <p:cNvSpPr txBox="1">
              <a:spLocks noChangeArrowheads="1"/>
            </p:cNvSpPr>
            <p:nvPr/>
          </p:nvSpPr>
          <p:spPr bwMode="auto">
            <a:xfrm>
              <a:off x="0" y="2750"/>
              <a:ext cx="5760" cy="45"/>
            </a:xfrm>
            <a:prstGeom prst="rect">
              <a:avLst/>
            </a:prstGeom>
            <a:solidFill>
              <a:schemeClr val="accent1">
                <a:lumMod val="40000"/>
                <a:lumOff val="60000"/>
              </a:schemeClr>
            </a:solidFill>
            <a:ln w="9525">
              <a:noFill/>
              <a:miter lim="800000"/>
              <a:headEnd/>
              <a:tailEnd/>
            </a:ln>
          </p:spPr>
          <p:txBody>
            <a:bodyPr lIns="1187191" tIns="593598" rIns="1187191" bIns="593598"/>
            <a:lstStyle/>
            <a:p>
              <a:pPr defTabSz="11868150" fontAlgn="auto">
                <a:lnSpc>
                  <a:spcPct val="80000"/>
                </a:lnSpc>
                <a:spcBef>
                  <a:spcPts val="0"/>
                </a:spcBef>
                <a:spcAft>
                  <a:spcPts val="0"/>
                </a:spcAft>
                <a:defRPr/>
              </a:pPr>
              <a:endParaRPr lang="cs-CZ" altLang="zh-CN" sz="9600" b="1" dirty="0">
                <a:solidFill>
                  <a:schemeClr val="bg1"/>
                </a:solidFill>
                <a:latin typeface="Calibri" pitchFamily="34" charset="0"/>
                <a:cs typeface="宋体"/>
              </a:endParaRPr>
            </a:p>
          </p:txBody>
        </p:sp>
      </p:grpSp>
      <p:sp>
        <p:nvSpPr>
          <p:cNvPr id="13331" name="TextovéPole 17"/>
          <p:cNvSpPr txBox="1">
            <a:spLocks noChangeArrowheads="1"/>
          </p:cNvSpPr>
          <p:nvPr/>
        </p:nvSpPr>
        <p:spPr bwMode="auto">
          <a:xfrm>
            <a:off x="1631504" y="1778533"/>
            <a:ext cx="9144000" cy="1348061"/>
          </a:xfrm>
          <a:prstGeom prst="rect">
            <a:avLst/>
          </a:prstGeom>
          <a:noFill/>
          <a:ln w="9525">
            <a:noFill/>
            <a:miter lim="800000"/>
            <a:headEnd/>
            <a:tailEnd/>
          </a:ln>
        </p:spPr>
        <p:txBody>
          <a:bodyPr>
            <a:spAutoFit/>
          </a:bodyPr>
          <a:lstStyle/>
          <a:p>
            <a:pPr algn="ctr"/>
            <a:r>
              <a:rPr lang="en-US" sz="2100" b="1" i="1" dirty="0">
                <a:solidFill>
                  <a:schemeClr val="tx2"/>
                </a:solidFill>
                <a:latin typeface="Verdana" pitchFamily="34" charset="0"/>
              </a:rPr>
              <a:t>EUREKA Clusters Info day</a:t>
            </a:r>
            <a:endParaRPr lang="cs-CZ" sz="2100" b="1" i="1" dirty="0">
              <a:solidFill>
                <a:schemeClr val="tx2"/>
              </a:solidFill>
              <a:latin typeface="Verdana" pitchFamily="34" charset="0"/>
            </a:endParaRPr>
          </a:p>
          <a:p>
            <a:pPr algn="ctr"/>
            <a:endParaRPr lang="en-US" sz="2100" b="1" i="1" dirty="0">
              <a:solidFill>
                <a:schemeClr val="tx2"/>
              </a:solidFill>
              <a:latin typeface="Verdana" pitchFamily="34" charset="0"/>
            </a:endParaRPr>
          </a:p>
          <a:p>
            <a:pPr algn="ctr">
              <a:spcBef>
                <a:spcPts val="0"/>
              </a:spcBef>
            </a:pPr>
            <a:r>
              <a:rPr lang="en-US" b="1" i="1" dirty="0" smtClean="0">
                <a:solidFill>
                  <a:schemeClr val="tx2"/>
                </a:solidFill>
                <a:latin typeface="Verdana" pitchFamily="34" charset="0"/>
              </a:rPr>
              <a:t>Ministry of Education, Youth and Sports</a:t>
            </a:r>
          </a:p>
          <a:p>
            <a:pPr algn="ctr">
              <a:lnSpc>
                <a:spcPct val="120000"/>
              </a:lnSpc>
              <a:spcBef>
                <a:spcPts val="0"/>
              </a:spcBef>
            </a:pPr>
            <a:r>
              <a:rPr lang="en-US" b="1" i="1" dirty="0" smtClean="0">
                <a:solidFill>
                  <a:schemeClr val="tx2"/>
                </a:solidFill>
                <a:latin typeface="Verdana" pitchFamily="34" charset="0"/>
              </a:rPr>
              <a:t> </a:t>
            </a:r>
            <a:r>
              <a:rPr lang="cs-CZ" b="1" i="1" dirty="0" smtClean="0">
                <a:solidFill>
                  <a:schemeClr val="tx2"/>
                </a:solidFill>
                <a:latin typeface="Verdana" pitchFamily="34" charset="0"/>
              </a:rPr>
              <a:t>31</a:t>
            </a:r>
            <a:r>
              <a:rPr lang="cs-CZ" b="1" i="1" baseline="30000" dirty="0" smtClean="0">
                <a:solidFill>
                  <a:schemeClr val="tx2"/>
                </a:solidFill>
                <a:latin typeface="Verdana" pitchFamily="34" charset="0"/>
              </a:rPr>
              <a:t>st</a:t>
            </a:r>
            <a:r>
              <a:rPr lang="en-US" b="1" i="1" dirty="0" smtClean="0">
                <a:solidFill>
                  <a:schemeClr val="tx2"/>
                </a:solidFill>
                <a:latin typeface="Verdana" pitchFamily="34" charset="0"/>
              </a:rPr>
              <a:t> </a:t>
            </a:r>
            <a:r>
              <a:rPr lang="cs-CZ" b="1" i="1" dirty="0" smtClean="0">
                <a:solidFill>
                  <a:schemeClr val="tx2"/>
                </a:solidFill>
                <a:latin typeface="Verdana" pitchFamily="34" charset="0"/>
              </a:rPr>
              <a:t>May</a:t>
            </a:r>
            <a:r>
              <a:rPr lang="en-US" b="1" i="1" dirty="0" smtClean="0">
                <a:solidFill>
                  <a:schemeClr val="tx2"/>
                </a:solidFill>
                <a:latin typeface="Verdana" pitchFamily="34" charset="0"/>
              </a:rPr>
              <a:t>, 201</a:t>
            </a:r>
            <a:r>
              <a:rPr lang="cs-CZ" b="1" i="1" dirty="0" smtClean="0">
                <a:solidFill>
                  <a:schemeClr val="tx2"/>
                </a:solidFill>
                <a:latin typeface="Verdana" pitchFamily="34" charset="0"/>
              </a:rPr>
              <a:t>8</a:t>
            </a:r>
            <a:endParaRPr lang="en-US" b="1" i="1" dirty="0">
              <a:solidFill>
                <a:schemeClr val="tx2"/>
              </a:solidFill>
              <a:latin typeface="Verdana" pitchFamily="34" charset="0"/>
            </a:endParaRPr>
          </a:p>
        </p:txBody>
      </p:sp>
      <p:sp>
        <p:nvSpPr>
          <p:cNvPr id="3" name="TextovéPole 2"/>
          <p:cNvSpPr txBox="1"/>
          <p:nvPr/>
        </p:nvSpPr>
        <p:spPr>
          <a:xfrm>
            <a:off x="10308487" y="4897643"/>
            <a:ext cx="1787669" cy="369332"/>
          </a:xfrm>
          <a:prstGeom prst="rect">
            <a:avLst/>
          </a:prstGeom>
          <a:noFill/>
        </p:spPr>
        <p:txBody>
          <a:bodyPr wrap="none" rtlCol="0">
            <a:spAutoFit/>
          </a:bodyPr>
          <a:lstStyle/>
          <a:p>
            <a:r>
              <a:rPr lang="cs-CZ" b="1" dirty="0" smtClean="0">
                <a:solidFill>
                  <a:schemeClr val="bg1">
                    <a:lumMod val="50000"/>
                  </a:schemeClr>
                </a:solidFill>
              </a:rPr>
              <a:t>Radek Soukup</a:t>
            </a:r>
            <a:endParaRPr lang="cs-CZ" b="1" dirty="0">
              <a:solidFill>
                <a:schemeClr val="bg1">
                  <a:lumMod val="50000"/>
                </a:schemeClr>
              </a:solidFill>
            </a:endParaRPr>
          </a:p>
        </p:txBody>
      </p:sp>
      <p:sp>
        <p:nvSpPr>
          <p:cNvPr id="4" name="Obdélník 3"/>
          <p:cNvSpPr/>
          <p:nvPr/>
        </p:nvSpPr>
        <p:spPr>
          <a:xfrm>
            <a:off x="-96687" y="6455102"/>
            <a:ext cx="12457384" cy="434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bdélník 17"/>
          <p:cNvSpPr/>
          <p:nvPr/>
        </p:nvSpPr>
        <p:spPr>
          <a:xfrm>
            <a:off x="-6350" y="0"/>
            <a:ext cx="12192000" cy="1194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 Box 21"/>
          <p:cNvSpPr txBox="1">
            <a:spLocks noChangeArrowheads="1"/>
          </p:cNvSpPr>
          <p:nvPr/>
        </p:nvSpPr>
        <p:spPr bwMode="auto">
          <a:xfrm>
            <a:off x="-25668" y="1493153"/>
            <a:ext cx="12210533" cy="109891"/>
          </a:xfrm>
          <a:prstGeom prst="rect">
            <a:avLst/>
          </a:prstGeom>
          <a:solidFill>
            <a:schemeClr val="accent1">
              <a:lumMod val="40000"/>
              <a:lumOff val="60000"/>
            </a:schemeClr>
          </a:solidFill>
          <a:ln w="9525">
            <a:noFill/>
            <a:miter lim="800000"/>
            <a:headEnd/>
            <a:tailEnd/>
          </a:ln>
        </p:spPr>
        <p:txBody>
          <a:bodyPr lIns="1187191" tIns="593598" rIns="1187191" bIns="593598"/>
          <a:lstStyle/>
          <a:p>
            <a:pPr defTabSz="11868150">
              <a:lnSpc>
                <a:spcPct val="80000"/>
              </a:lnSpc>
              <a:defRPr/>
            </a:pPr>
            <a:endParaRPr lang="cs-CZ" altLang="zh-CN" sz="9600" b="1" dirty="0">
              <a:solidFill>
                <a:prstClr val="white"/>
              </a:solidFill>
              <a:cs typeface="宋体"/>
            </a:endParaRPr>
          </a:p>
        </p:txBody>
      </p:sp>
      <p:pic>
        <p:nvPicPr>
          <p:cNvPr id="20" name="Shape 492"/>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2278186" y="1756"/>
            <a:ext cx="1477933" cy="1491392"/>
          </a:xfrm>
          <a:prstGeom prst="rect">
            <a:avLst/>
          </a:prstGeom>
          <a:noFill/>
          <a:ln>
            <a:noFill/>
          </a:ln>
        </p:spPr>
      </p:pic>
      <p:pic>
        <p:nvPicPr>
          <p:cNvPr id="21" name="Obrázek 20"/>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100000" l="0" r="100000">
                        <a14:foregroundMark x1="72427" y1="29944" x2="72427" y2="29944"/>
                        <a14:foregroundMark x1="69320" y1="27401" x2="69320" y2="27401"/>
                        <a14:foregroundMark x1="73592" y1="36158" x2="73592" y2="36158"/>
                        <a14:foregroundMark x1="78447" y1="36158" x2="78447" y2="36158"/>
                        <a14:foregroundMark x1="5243" y1="27119" x2="5243" y2="27119"/>
                        <a14:foregroundMark x1="8738" y1="45480" x2="8738" y2="45480"/>
                        <a14:foregroundMark x1="3495" y1="27119" x2="3495" y2="27119"/>
                        <a14:foregroundMark x1="5243" y1="35311" x2="5243" y2="35311"/>
                        <a14:foregroundMark x1="20583" y1="43785" x2="20583" y2="43785"/>
                        <a14:backgroundMark x1="70680" y1="88701" x2="70680" y2="88701"/>
                        <a14:backgroundMark x1="68738" y1="84746" x2="68738" y2="84746"/>
                        <a14:backgroundMark x1="3495" y1="47458" x2="3495" y2="47458"/>
                      </a14:backgroundRemoval>
                    </a14:imgEffect>
                  </a14:imgLayer>
                </a14:imgProps>
              </a:ext>
              <a:ext uri="{28A0092B-C50C-407E-A947-70E740481C1C}">
                <a14:useLocalDpi xmlns:a14="http://schemas.microsoft.com/office/drawing/2010/main"/>
              </a:ext>
            </a:extLst>
          </a:blip>
          <a:srcRect t="1410" b="1"/>
          <a:stretch/>
        </p:blipFill>
        <p:spPr>
          <a:xfrm>
            <a:off x="5831655" y="-27384"/>
            <a:ext cx="1995252" cy="1472488"/>
          </a:xfrm>
          <a:prstGeom prst="rect">
            <a:avLst/>
          </a:prstGeom>
          <a:ln>
            <a:noFill/>
          </a:ln>
          <a:effectLst>
            <a:outerShdw blurRad="292100" dist="139700" dir="2700000" algn="tl" rotWithShape="0">
              <a:srgbClr val="333333">
                <a:alpha val="65000"/>
              </a:srgbClr>
            </a:outerShdw>
          </a:effectLst>
        </p:spPr>
      </p:pic>
      <p:pic>
        <p:nvPicPr>
          <p:cNvPr id="22" name="Picture 17" descr="C:\Users\navratil\Desktop\RICE loga\Rice_zapalka_UV.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0212249" y="-15645"/>
            <a:ext cx="1980147" cy="151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Obrázek 2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815737" y="-41647"/>
            <a:ext cx="2026843" cy="1534795"/>
          </a:xfrm>
          <a:prstGeom prst="rect">
            <a:avLst/>
          </a:prstGeom>
        </p:spPr>
      </p:pic>
      <p:pic>
        <p:nvPicPr>
          <p:cNvPr id="24" name="Picture 3" descr="P:\21_Foto\! Pictures - plastic &amp; organic electronics, smart textiles\KET-RICE MV\TPC\Obrázek1.pn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8050041" y="-27719"/>
            <a:ext cx="2162208" cy="152098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Obrázek 24"/>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5668" y="-21527"/>
            <a:ext cx="2088233" cy="1518343"/>
          </a:xfrm>
          <a:prstGeom prst="rect">
            <a:avLst/>
          </a:prstGeom>
          <a:solidFill>
            <a:srgbClr val="E3E1D8"/>
          </a:solid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123"/>
          <p:cNvSpPr>
            <a:spLocks noChangeArrowheads="1"/>
          </p:cNvSpPr>
          <p:nvPr/>
        </p:nvSpPr>
        <p:spPr bwMode="auto">
          <a:xfrm>
            <a:off x="407368" y="188640"/>
            <a:ext cx="6624638" cy="460375"/>
          </a:xfrm>
          <a:prstGeom prst="rect">
            <a:avLst/>
          </a:prstGeom>
          <a:noFill/>
          <a:ln w="9525">
            <a:noFill/>
            <a:miter lim="800000"/>
            <a:headEnd/>
            <a:tailEnd/>
          </a:ln>
        </p:spPr>
        <p:txBody>
          <a:bodyPr>
            <a:spAutoFit/>
          </a:bodyPr>
          <a:lstStyle/>
          <a:p>
            <a:r>
              <a:rPr lang="cs-CZ" sz="2200" b="1" i="1" dirty="0" smtClean="0">
                <a:solidFill>
                  <a:schemeClr val="bg1"/>
                </a:solidFill>
                <a:latin typeface="Verdana" pitchFamily="34" charset="0"/>
              </a:rPr>
              <a:t>2.2 ADVANTEX</a:t>
            </a:r>
            <a:r>
              <a:rPr lang="cs-CZ" sz="2400" b="1" i="1" dirty="0" smtClean="0">
                <a:solidFill>
                  <a:schemeClr val="bg1"/>
                </a:solidFill>
                <a:latin typeface="Verdana" pitchFamily="34" charset="0"/>
              </a:rPr>
              <a:t> </a:t>
            </a:r>
            <a:r>
              <a:rPr lang="cs-CZ" sz="2400" b="1" i="1" dirty="0">
                <a:solidFill>
                  <a:schemeClr val="bg1"/>
                </a:solidFill>
                <a:latin typeface="Verdana" pitchFamily="34" charset="0"/>
              </a:rPr>
              <a:t>Project</a:t>
            </a:r>
            <a:endParaRPr lang="en-US" sz="2400" b="1" i="1" dirty="0">
              <a:solidFill>
                <a:schemeClr val="bg1"/>
              </a:solidFill>
              <a:latin typeface="Verdana" pitchFamily="34" charset="0"/>
            </a:endParaRPr>
          </a:p>
        </p:txBody>
      </p:sp>
      <p:graphicFrame>
        <p:nvGraphicFramePr>
          <p:cNvPr id="10" name="Tabulka 9"/>
          <p:cNvGraphicFramePr>
            <a:graphicFrameLocks noGrp="1"/>
          </p:cNvGraphicFramePr>
          <p:nvPr>
            <p:extLst>
              <p:ext uri="{D42A27DB-BD31-4B8C-83A1-F6EECF244321}">
                <p14:modId xmlns:p14="http://schemas.microsoft.com/office/powerpoint/2010/main" val="3581338714"/>
              </p:ext>
            </p:extLst>
          </p:nvPr>
        </p:nvGraphicFramePr>
        <p:xfrm>
          <a:off x="191344" y="1196752"/>
          <a:ext cx="6912769" cy="5006747"/>
        </p:xfrm>
        <a:graphic>
          <a:graphicData uri="http://schemas.openxmlformats.org/drawingml/2006/table">
            <a:tbl>
              <a:tblPr firstRow="1" bandRow="1">
                <a:tableStyleId>{5C22544A-7EE6-4342-B048-85BDC9FD1C3A}</a:tableStyleId>
              </a:tblPr>
              <a:tblGrid>
                <a:gridCol w="1512839"/>
                <a:gridCol w="1332582"/>
                <a:gridCol w="4067348"/>
              </a:tblGrid>
              <a:tr h="316542">
                <a:tc gridSpan="3">
                  <a:txBody>
                    <a:bodyPr/>
                    <a:lstStyle/>
                    <a:p>
                      <a:pPr marL="0" indent="0"/>
                      <a:r>
                        <a:rPr lang="en-US" sz="1400" b="1" i="0" dirty="0" err="1" smtClean="0">
                          <a:solidFill>
                            <a:schemeClr val="bg1"/>
                          </a:solidFill>
                          <a:latin typeface="Verdana" pitchFamily="34" charset="0"/>
                        </a:rPr>
                        <a:t>ADVANced</a:t>
                      </a:r>
                      <a:r>
                        <a:rPr lang="en-US" sz="1400" b="1" i="0" dirty="0" smtClean="0">
                          <a:solidFill>
                            <a:schemeClr val="bg1"/>
                          </a:solidFill>
                          <a:latin typeface="Verdana" pitchFamily="34" charset="0"/>
                        </a:rPr>
                        <a:t> functional blocks and technologies for smart </a:t>
                      </a:r>
                      <a:endParaRPr lang="en-US" sz="1400" i="0" dirty="0">
                        <a:latin typeface="+mn-lt"/>
                      </a:endParaRPr>
                    </a:p>
                  </a:txBody>
                  <a:tcPr marL="91434" marR="91434" marT="45708" marB="45708"/>
                </a:tc>
                <a:tc hMerge="1">
                  <a:txBody>
                    <a:bodyPr/>
                    <a:lstStyle/>
                    <a:p>
                      <a:endParaRPr lang="cs-CZ"/>
                    </a:p>
                  </a:txBody>
                  <a:tcPr/>
                </a:tc>
                <a:tc hMerge="1">
                  <a:txBody>
                    <a:bodyPr/>
                    <a:lstStyle/>
                    <a:p>
                      <a:endParaRPr lang="en-US"/>
                    </a:p>
                  </a:txBody>
                  <a:tcPr/>
                </a:tc>
              </a:tr>
              <a:tr h="348199">
                <a:tc gridSpan="2">
                  <a:txBody>
                    <a:bodyPr/>
                    <a:lstStyle/>
                    <a:p>
                      <a:pPr marL="92075" marR="0" lvl="1" indent="0" algn="l" defTabSz="4176431" rtl="0" eaLnBrk="1" fontAlgn="auto" latinLnBrk="0" hangingPunct="1">
                        <a:lnSpc>
                          <a:spcPct val="100000"/>
                        </a:lnSpc>
                        <a:spcBef>
                          <a:spcPts val="0"/>
                        </a:spcBef>
                        <a:spcAft>
                          <a:spcPts val="0"/>
                        </a:spcAft>
                        <a:buClrTx/>
                        <a:buSzTx/>
                        <a:buFontTx/>
                        <a:buNone/>
                        <a:tabLst/>
                        <a:defRPr/>
                      </a:pPr>
                      <a:r>
                        <a:rPr lang="en-US" sz="1500" b="1" kern="1200" dirty="0" smtClean="0">
                          <a:solidFill>
                            <a:schemeClr val="accent1">
                              <a:lumMod val="75000"/>
                            </a:schemeClr>
                          </a:solidFill>
                          <a:latin typeface="+mj-lt"/>
                          <a:ea typeface="+mn-ea"/>
                          <a:cs typeface="Arial" pitchFamily="34" charset="0"/>
                        </a:rPr>
                        <a:t>Project duration</a:t>
                      </a:r>
                    </a:p>
                  </a:txBody>
                  <a:tcPr marL="91434" marR="91434" marT="45708" marB="45708" anchor="ctr"/>
                </a:tc>
                <a:tc hMerge="1">
                  <a:txBody>
                    <a:bodyPr/>
                    <a:lstStyle/>
                    <a:p>
                      <a:endParaRPr lang="cs-CZ"/>
                    </a:p>
                  </a:txBody>
                  <a:tcPr/>
                </a:tc>
                <a:tc>
                  <a:txBody>
                    <a:bodyPr/>
                    <a:lstStyle/>
                    <a:p>
                      <a:pPr marL="92075" lvl="1" indent="0"/>
                      <a:r>
                        <a:rPr lang="cs-CZ" sz="1500" b="1" kern="1200" noProof="0" dirty="0" smtClean="0">
                          <a:solidFill>
                            <a:schemeClr val="accent1">
                              <a:lumMod val="75000"/>
                            </a:schemeClr>
                          </a:solidFill>
                          <a:latin typeface="+mj-lt"/>
                          <a:ea typeface="+mn-ea"/>
                          <a:cs typeface="Arial" pitchFamily="34" charset="0"/>
                        </a:rPr>
                        <a:t>June </a:t>
                      </a:r>
                      <a:r>
                        <a:rPr lang="en-US" sz="1500" b="1" kern="1200" noProof="0" dirty="0" smtClean="0">
                          <a:solidFill>
                            <a:schemeClr val="accent1">
                              <a:lumMod val="75000"/>
                            </a:schemeClr>
                          </a:solidFill>
                          <a:latin typeface="+mj-lt"/>
                          <a:ea typeface="+mn-ea"/>
                          <a:cs typeface="Arial" pitchFamily="34" charset="0"/>
                        </a:rPr>
                        <a:t>2014 – </a:t>
                      </a:r>
                      <a:r>
                        <a:rPr lang="cs-CZ" sz="1500" b="1" kern="1200" noProof="0" dirty="0" smtClean="0">
                          <a:solidFill>
                            <a:schemeClr val="accent1">
                              <a:lumMod val="75000"/>
                            </a:schemeClr>
                          </a:solidFill>
                          <a:latin typeface="+mj-lt"/>
                          <a:ea typeface="+mn-ea"/>
                          <a:cs typeface="Arial" pitchFamily="34" charset="0"/>
                        </a:rPr>
                        <a:t>May </a:t>
                      </a:r>
                      <a:r>
                        <a:rPr lang="en-US" sz="1500" b="1" kern="1200" noProof="0" dirty="0" smtClean="0">
                          <a:solidFill>
                            <a:schemeClr val="accent1">
                              <a:lumMod val="75000"/>
                            </a:schemeClr>
                          </a:solidFill>
                          <a:latin typeface="+mj-lt"/>
                          <a:ea typeface="+mn-ea"/>
                          <a:cs typeface="Arial" pitchFamily="34" charset="0"/>
                        </a:rPr>
                        <a:t>201</a:t>
                      </a:r>
                      <a:r>
                        <a:rPr lang="cs-CZ" sz="1500" b="1" kern="1200" noProof="0" dirty="0" smtClean="0">
                          <a:solidFill>
                            <a:schemeClr val="accent1">
                              <a:lumMod val="75000"/>
                            </a:schemeClr>
                          </a:solidFill>
                          <a:latin typeface="+mj-lt"/>
                          <a:ea typeface="+mn-ea"/>
                          <a:cs typeface="Arial" pitchFamily="34" charset="0"/>
                        </a:rPr>
                        <a:t>8</a:t>
                      </a:r>
                      <a:endParaRPr lang="en-US" sz="1500" b="1" kern="1200" noProof="0" dirty="0" smtClean="0">
                        <a:solidFill>
                          <a:schemeClr val="accent1">
                            <a:lumMod val="75000"/>
                          </a:schemeClr>
                        </a:solidFill>
                        <a:latin typeface="+mj-lt"/>
                        <a:ea typeface="+mn-ea"/>
                        <a:cs typeface="Arial" pitchFamily="34" charset="0"/>
                      </a:endParaRPr>
                    </a:p>
                  </a:txBody>
                  <a:tcPr marL="91434" marR="91434" marT="45708" marB="45708" anchor="ctr"/>
                </a:tc>
              </a:tr>
              <a:tr h="348199">
                <a:tc gridSpan="2">
                  <a:txBody>
                    <a:bodyPr/>
                    <a:lstStyle/>
                    <a:p>
                      <a:pPr marL="0" marR="0" lvl="1" indent="92075" algn="l" defTabSz="4176431" rtl="0" eaLnBrk="1" fontAlgn="auto" latinLnBrk="0" hangingPunct="1">
                        <a:lnSpc>
                          <a:spcPct val="100000"/>
                        </a:lnSpc>
                        <a:spcBef>
                          <a:spcPts val="0"/>
                        </a:spcBef>
                        <a:spcAft>
                          <a:spcPts val="0"/>
                        </a:spcAft>
                        <a:buClrTx/>
                        <a:buSzTx/>
                        <a:buFontTx/>
                        <a:buNone/>
                        <a:tabLst/>
                        <a:defRPr/>
                      </a:pPr>
                      <a:r>
                        <a:rPr lang="cs-CZ" sz="1500" b="1" kern="1200" baseline="0" noProof="0" dirty="0" smtClean="0">
                          <a:solidFill>
                            <a:schemeClr val="accent1">
                              <a:lumMod val="75000"/>
                            </a:schemeClr>
                          </a:solidFill>
                          <a:latin typeface="+mj-lt"/>
                          <a:ea typeface="+mn-ea"/>
                          <a:cs typeface="Arial" pitchFamily="34" charset="0"/>
                        </a:rPr>
                        <a:t>Program, </a:t>
                      </a:r>
                      <a:r>
                        <a:rPr lang="cs-CZ" sz="1500" b="1" kern="1200" baseline="0" noProof="0" dirty="0" err="1" smtClean="0">
                          <a:solidFill>
                            <a:schemeClr val="accent1">
                              <a:lumMod val="75000"/>
                            </a:schemeClr>
                          </a:solidFill>
                          <a:latin typeface="+mj-lt"/>
                          <a:ea typeface="+mn-ea"/>
                          <a:cs typeface="Arial" pitchFamily="34" charset="0"/>
                        </a:rPr>
                        <a:t>Funding</a:t>
                      </a:r>
                      <a:r>
                        <a:rPr lang="cs-CZ" sz="1500" b="1" kern="1200" baseline="0" noProof="0" dirty="0" smtClean="0">
                          <a:solidFill>
                            <a:schemeClr val="accent1">
                              <a:lumMod val="75000"/>
                            </a:schemeClr>
                          </a:solidFill>
                          <a:latin typeface="+mj-lt"/>
                          <a:ea typeface="+mn-ea"/>
                          <a:cs typeface="Arial" pitchFamily="34" charset="0"/>
                        </a:rPr>
                        <a:t> provider</a:t>
                      </a:r>
                      <a:endParaRPr lang="en-US" sz="1500" b="1" kern="1200" dirty="0">
                        <a:solidFill>
                          <a:schemeClr val="accent1">
                            <a:lumMod val="75000"/>
                          </a:schemeClr>
                        </a:solidFill>
                        <a:latin typeface="+mj-lt"/>
                        <a:ea typeface="+mn-ea"/>
                        <a:cs typeface="Arial" pitchFamily="34" charset="0"/>
                      </a:endParaRPr>
                    </a:p>
                  </a:txBody>
                  <a:tcPr marL="91434" marR="91434" marT="45708" marB="45708" anchor="ctr"/>
                </a:tc>
                <a:tc hMerge="1">
                  <a:txBody>
                    <a:bodyPr/>
                    <a:lstStyle/>
                    <a:p>
                      <a:endParaRPr lang="cs-CZ"/>
                    </a:p>
                  </a:txBody>
                  <a:tcPr/>
                </a:tc>
                <a:tc>
                  <a:txBody>
                    <a:bodyPr/>
                    <a:lstStyle/>
                    <a:p>
                      <a:pPr marL="2087563" marR="0" lvl="1" indent="-1995488" algn="l" defTabSz="4176431" rtl="0" eaLnBrk="1" fontAlgn="auto" latinLnBrk="0" hangingPunct="1">
                        <a:lnSpc>
                          <a:spcPct val="100000"/>
                        </a:lnSpc>
                        <a:spcBef>
                          <a:spcPts val="0"/>
                        </a:spcBef>
                        <a:spcAft>
                          <a:spcPts val="0"/>
                        </a:spcAft>
                        <a:buClrTx/>
                        <a:buSzTx/>
                        <a:buFontTx/>
                        <a:buNone/>
                        <a:tabLst/>
                        <a:defRPr/>
                      </a:pPr>
                      <a:r>
                        <a:rPr lang="cs-CZ" sz="1500" b="1" kern="1200" noProof="0" dirty="0" smtClean="0">
                          <a:solidFill>
                            <a:schemeClr val="accent1">
                              <a:lumMod val="75000"/>
                            </a:schemeClr>
                          </a:solidFill>
                          <a:latin typeface="+mj-lt"/>
                          <a:ea typeface="+mn-ea"/>
                          <a:cs typeface="Arial" pitchFamily="34" charset="0"/>
                        </a:rPr>
                        <a:t>EURIPIDES2 - </a:t>
                      </a:r>
                      <a:r>
                        <a:rPr lang="cs-CZ" sz="1500" b="1" kern="1200" noProof="0" dirty="0" smtClean="0">
                          <a:solidFill>
                            <a:schemeClr val="accent1">
                              <a:lumMod val="75000"/>
                            </a:schemeClr>
                          </a:solidFill>
                          <a:latin typeface="+mn-lt"/>
                          <a:ea typeface="+mn-ea"/>
                          <a:cs typeface="Arial" pitchFamily="34" charset="0"/>
                        </a:rPr>
                        <a:t>EUREKA</a:t>
                      </a:r>
                      <a:r>
                        <a:rPr lang="cs-CZ" sz="1500" b="1" kern="1200" noProof="0" dirty="0" smtClean="0">
                          <a:solidFill>
                            <a:schemeClr val="accent1">
                              <a:lumMod val="75000"/>
                            </a:schemeClr>
                          </a:solidFill>
                          <a:latin typeface="+mj-lt"/>
                          <a:ea typeface="+mn-ea"/>
                          <a:cs typeface="Arial" pitchFamily="34" charset="0"/>
                        </a:rPr>
                        <a:t>, MSMT (CZ)</a:t>
                      </a:r>
                      <a:endParaRPr lang="en-US" sz="1500" b="0" kern="1200" dirty="0" smtClean="0">
                        <a:solidFill>
                          <a:schemeClr val="accent1">
                            <a:lumMod val="75000"/>
                          </a:schemeClr>
                        </a:solidFill>
                        <a:latin typeface="+mj-lt"/>
                        <a:ea typeface="+mn-ea"/>
                        <a:cs typeface="Arial" pitchFamily="34" charset="0"/>
                      </a:endParaRPr>
                    </a:p>
                  </a:txBody>
                  <a:tcPr marL="91434" marR="91434" marT="45708" marB="45708" anchor="ctr"/>
                </a:tc>
              </a:tr>
              <a:tr h="340285">
                <a:tc gridSpan="3">
                  <a:txBody>
                    <a:bodyPr/>
                    <a:lstStyle/>
                    <a:p>
                      <a:pPr marL="0" marR="0" lvl="0" indent="0" algn="l" defTabSz="4176431" rtl="0" eaLnBrk="1" fontAlgn="auto" latinLnBrk="0" hangingPunct="1">
                        <a:lnSpc>
                          <a:spcPct val="100000"/>
                        </a:lnSpc>
                        <a:spcBef>
                          <a:spcPts val="0"/>
                        </a:spcBef>
                        <a:spcAft>
                          <a:spcPts val="0"/>
                        </a:spcAft>
                        <a:buClrTx/>
                        <a:buSzTx/>
                        <a:buFontTx/>
                        <a:buNone/>
                        <a:tabLst/>
                        <a:defRPr/>
                      </a:pPr>
                      <a:r>
                        <a:rPr lang="en-US" sz="1550" b="1" kern="1200" dirty="0" smtClean="0">
                          <a:solidFill>
                            <a:schemeClr val="bg1"/>
                          </a:solidFill>
                          <a:latin typeface="+mj-lt"/>
                          <a:ea typeface="+mn-ea"/>
                          <a:cs typeface="Arial" pitchFamily="34" charset="0"/>
                        </a:rPr>
                        <a:t>Project objectives</a:t>
                      </a:r>
                    </a:p>
                  </a:txBody>
                  <a:tcPr marL="91434" marR="91434" marT="45708" marB="45708" anchor="ctr">
                    <a:solidFill>
                      <a:schemeClr val="accent1"/>
                    </a:solidFill>
                  </a:tcPr>
                </a:tc>
                <a:tc hMerge="1">
                  <a:txBody>
                    <a:bodyPr/>
                    <a:lstStyle/>
                    <a:p>
                      <a:endParaRPr lang="cs-CZ"/>
                    </a:p>
                  </a:txBody>
                  <a:tcPr/>
                </a:tc>
                <a:tc hMerge="1">
                  <a:txBody>
                    <a:bodyPr/>
                    <a:lstStyle/>
                    <a:p>
                      <a:endParaRPr lang="en-US"/>
                    </a:p>
                  </a:txBody>
                  <a:tcPr/>
                </a:tc>
              </a:tr>
              <a:tr h="2141989">
                <a:tc gridSpan="3">
                  <a:txBody>
                    <a:bodyPr/>
                    <a:lstStyle/>
                    <a:p>
                      <a:pPr marL="358775" marR="0" lvl="1" indent="-185738" algn="l" defTabSz="4176431" rtl="0" eaLnBrk="1" fontAlgn="auto" latinLnBrk="0" hangingPunct="1">
                        <a:lnSpc>
                          <a:spcPct val="100000"/>
                        </a:lnSpc>
                        <a:spcBef>
                          <a:spcPts val="0"/>
                        </a:spcBef>
                        <a:spcAft>
                          <a:spcPts val="600"/>
                        </a:spcAft>
                        <a:buClrTx/>
                        <a:buSzTx/>
                        <a:buFont typeface="Arial" pitchFamily="34" charset="0"/>
                        <a:buChar char="•"/>
                        <a:tabLst/>
                        <a:defRPr/>
                      </a:pPr>
                      <a:r>
                        <a:rPr lang="cs-CZ" sz="1600" b="0" kern="1200" baseline="0" noProof="0" dirty="0" smtClean="0">
                          <a:solidFill>
                            <a:schemeClr val="accent1">
                              <a:lumMod val="75000"/>
                            </a:schemeClr>
                          </a:solidFill>
                          <a:latin typeface="+mn-lt"/>
                          <a:ea typeface="+mn-ea"/>
                          <a:cs typeface="Arial" pitchFamily="34" charset="0"/>
                        </a:rPr>
                        <a:t>Smart </a:t>
                      </a:r>
                      <a:r>
                        <a:rPr lang="cs-CZ" sz="1600" b="0" kern="1200" baseline="0" noProof="0" dirty="0" err="1" smtClean="0">
                          <a:solidFill>
                            <a:schemeClr val="accent1">
                              <a:lumMod val="75000"/>
                            </a:schemeClr>
                          </a:solidFill>
                          <a:latin typeface="+mn-lt"/>
                          <a:ea typeface="+mn-ea"/>
                          <a:cs typeface="Arial" pitchFamily="34" charset="0"/>
                        </a:rPr>
                        <a:t>firefighter</a:t>
                      </a:r>
                      <a:r>
                        <a:rPr lang="cs-CZ" sz="1600" b="0" kern="1200" baseline="0" noProof="0" dirty="0" smtClean="0">
                          <a:solidFill>
                            <a:schemeClr val="accent1">
                              <a:lumMod val="75000"/>
                            </a:schemeClr>
                          </a:solidFill>
                          <a:latin typeface="+mn-lt"/>
                          <a:ea typeface="+mn-ea"/>
                          <a:cs typeface="Arial" pitchFamily="34" charset="0"/>
                        </a:rPr>
                        <a:t> suit, </a:t>
                      </a:r>
                      <a:r>
                        <a:rPr lang="cs-CZ" sz="1600" b="0" kern="1200" baseline="0" noProof="0" dirty="0" err="1" smtClean="0">
                          <a:solidFill>
                            <a:schemeClr val="accent1">
                              <a:lumMod val="75000"/>
                            </a:schemeClr>
                          </a:solidFill>
                          <a:latin typeface="+mn-lt"/>
                          <a:ea typeface="+mn-ea"/>
                          <a:cs typeface="Arial" pitchFamily="34" charset="0"/>
                        </a:rPr>
                        <a:t>protective</a:t>
                      </a:r>
                      <a:r>
                        <a:rPr lang="cs-CZ" sz="1600" b="0" kern="1200" baseline="0" noProof="0" dirty="0" smtClean="0">
                          <a:solidFill>
                            <a:schemeClr val="accent1">
                              <a:lumMod val="75000"/>
                            </a:schemeClr>
                          </a:solidFill>
                          <a:latin typeface="+mn-lt"/>
                          <a:ea typeface="+mn-ea"/>
                          <a:cs typeface="Arial" pitchFamily="34" charset="0"/>
                        </a:rPr>
                        <a:t> </a:t>
                      </a:r>
                      <a:r>
                        <a:rPr lang="cs-CZ" sz="1600" b="0" kern="1200" baseline="0" noProof="0" dirty="0" err="1" smtClean="0">
                          <a:solidFill>
                            <a:schemeClr val="accent1">
                              <a:lumMod val="75000"/>
                            </a:schemeClr>
                          </a:solidFill>
                          <a:latin typeface="+mn-lt"/>
                          <a:ea typeface="+mn-ea"/>
                          <a:cs typeface="Arial" pitchFamily="34" charset="0"/>
                        </a:rPr>
                        <a:t>gloves</a:t>
                      </a:r>
                      <a:r>
                        <a:rPr lang="cs-CZ" sz="1600" b="0" kern="1200" baseline="0" noProof="0" dirty="0" smtClean="0">
                          <a:solidFill>
                            <a:schemeClr val="accent1">
                              <a:lumMod val="75000"/>
                            </a:schemeClr>
                          </a:solidFill>
                          <a:latin typeface="+mn-lt"/>
                          <a:ea typeface="+mn-ea"/>
                          <a:cs typeface="Arial" pitchFamily="34" charset="0"/>
                        </a:rPr>
                        <a:t> and </a:t>
                      </a:r>
                      <a:r>
                        <a:rPr lang="cs-CZ" sz="1600" b="0" kern="1200" baseline="0" noProof="0" dirty="0" err="1" smtClean="0">
                          <a:solidFill>
                            <a:schemeClr val="accent1">
                              <a:lumMod val="75000"/>
                            </a:schemeClr>
                          </a:solidFill>
                          <a:latin typeface="+mn-lt"/>
                          <a:ea typeface="+mn-ea"/>
                          <a:cs typeface="Arial" pitchFamily="34" charset="0"/>
                        </a:rPr>
                        <a:t>boots</a:t>
                      </a:r>
                      <a:endParaRPr lang="cs-CZ" sz="1600" b="0" kern="1200" baseline="0" noProof="0" dirty="0" smtClean="0">
                        <a:solidFill>
                          <a:schemeClr val="accent1">
                            <a:lumMod val="75000"/>
                          </a:schemeClr>
                        </a:solidFill>
                        <a:latin typeface="+mn-lt"/>
                        <a:ea typeface="+mn-ea"/>
                        <a:cs typeface="Arial" pitchFamily="34" charset="0"/>
                      </a:endParaRPr>
                    </a:p>
                    <a:p>
                      <a:pPr marL="358775" marR="0" lvl="1" indent="-185738" algn="l" defTabSz="4176431" rtl="0" eaLnBrk="1" fontAlgn="auto" latinLnBrk="0" hangingPunct="1">
                        <a:lnSpc>
                          <a:spcPct val="100000"/>
                        </a:lnSpc>
                        <a:spcBef>
                          <a:spcPts val="0"/>
                        </a:spcBef>
                        <a:spcAft>
                          <a:spcPts val="600"/>
                        </a:spcAft>
                        <a:buClrTx/>
                        <a:buSzTx/>
                        <a:buFont typeface="Arial" pitchFamily="34" charset="0"/>
                        <a:buChar char="•"/>
                        <a:tabLst/>
                        <a:defRPr/>
                      </a:pPr>
                      <a:r>
                        <a:rPr lang="en-US" sz="1600" b="0" kern="1200" noProof="0" dirty="0" smtClean="0">
                          <a:solidFill>
                            <a:schemeClr val="accent1">
                              <a:lumMod val="75000"/>
                            </a:schemeClr>
                          </a:solidFill>
                          <a:latin typeface="+mn-lt"/>
                          <a:ea typeface="+mn-ea"/>
                          <a:cs typeface="Arial" pitchFamily="34" charset="0"/>
                        </a:rPr>
                        <a:t>Online monitoring of heat capacity of the suit.</a:t>
                      </a:r>
                    </a:p>
                    <a:p>
                      <a:pPr marL="358775" marR="0" lvl="1" indent="-185738" algn="l" defTabSz="4176431" rtl="0" eaLnBrk="1" fontAlgn="auto" latinLnBrk="0" hangingPunct="1">
                        <a:lnSpc>
                          <a:spcPct val="100000"/>
                        </a:lnSpc>
                        <a:spcBef>
                          <a:spcPts val="0"/>
                        </a:spcBef>
                        <a:spcAft>
                          <a:spcPts val="600"/>
                        </a:spcAft>
                        <a:buClrTx/>
                        <a:buSzTx/>
                        <a:buFont typeface="Arial" pitchFamily="34" charset="0"/>
                        <a:buChar char="•"/>
                        <a:tabLst/>
                        <a:defRPr/>
                      </a:pPr>
                      <a:r>
                        <a:rPr lang="en-US" sz="1600" b="0" kern="1200" noProof="0" dirty="0" smtClean="0">
                          <a:solidFill>
                            <a:schemeClr val="accent1">
                              <a:lumMod val="75000"/>
                            </a:schemeClr>
                          </a:solidFill>
                          <a:latin typeface="+mn-lt"/>
                          <a:ea typeface="+mn-ea"/>
                          <a:cs typeface="Arial" pitchFamily="34" charset="0"/>
                        </a:rPr>
                        <a:t>Motion tracking inside buildings (</a:t>
                      </a:r>
                      <a:r>
                        <a:rPr lang="en-US" sz="1600" b="0" kern="1200" noProof="0" dirty="0" err="1" smtClean="0">
                          <a:solidFill>
                            <a:schemeClr val="accent1">
                              <a:lumMod val="75000"/>
                            </a:schemeClr>
                          </a:solidFill>
                          <a:latin typeface="+mn-lt"/>
                          <a:ea typeface="+mn-ea"/>
                          <a:cs typeface="Arial" pitchFamily="34" charset="0"/>
                        </a:rPr>
                        <a:t>ded</a:t>
                      </a:r>
                      <a:r>
                        <a:rPr lang="en-US" sz="1600" b="0" kern="1200" noProof="0" dirty="0" smtClean="0">
                          <a:solidFill>
                            <a:schemeClr val="accent1">
                              <a:lumMod val="75000"/>
                            </a:schemeClr>
                          </a:solidFill>
                          <a:latin typeface="+mn-lt"/>
                          <a:ea typeface="+mn-ea"/>
                          <a:cs typeface="Arial" pitchFamily="34" charset="0"/>
                        </a:rPr>
                        <a:t>-reckoning trajectory)</a:t>
                      </a:r>
                      <a:endParaRPr lang="cs-CZ" sz="1600" b="0" kern="1200" noProof="0" dirty="0" smtClean="0">
                        <a:solidFill>
                          <a:schemeClr val="accent1">
                            <a:lumMod val="75000"/>
                          </a:schemeClr>
                        </a:solidFill>
                        <a:latin typeface="+mn-lt"/>
                        <a:ea typeface="+mn-ea"/>
                        <a:cs typeface="Arial" pitchFamily="34" charset="0"/>
                      </a:endParaRPr>
                    </a:p>
                    <a:p>
                      <a:pPr marL="358775" marR="0" lvl="1" indent="-185738" algn="l" defTabSz="4176431" rtl="0" eaLnBrk="1" fontAlgn="auto" latinLnBrk="0" hangingPunct="1">
                        <a:lnSpc>
                          <a:spcPct val="100000"/>
                        </a:lnSpc>
                        <a:spcBef>
                          <a:spcPts val="0"/>
                        </a:spcBef>
                        <a:spcAft>
                          <a:spcPts val="600"/>
                        </a:spcAft>
                        <a:buClrTx/>
                        <a:buSzTx/>
                        <a:buFont typeface="Arial" pitchFamily="34" charset="0"/>
                        <a:buChar char="•"/>
                        <a:tabLst/>
                        <a:defRPr/>
                      </a:pPr>
                      <a:r>
                        <a:rPr lang="en-US" sz="1600" b="0" kern="1200" noProof="0" dirty="0" smtClean="0">
                          <a:solidFill>
                            <a:schemeClr val="accent1">
                              <a:lumMod val="75000"/>
                            </a:schemeClr>
                          </a:solidFill>
                          <a:latin typeface="+mn-lt"/>
                          <a:ea typeface="+mn-ea"/>
                          <a:cs typeface="Arial" pitchFamily="34" charset="0"/>
                        </a:rPr>
                        <a:t>Dangerous gas detection (based on MEMS and</a:t>
                      </a:r>
                      <a:r>
                        <a:rPr lang="en-US" sz="1600" b="0" kern="1200" baseline="0" noProof="0" dirty="0" smtClean="0">
                          <a:solidFill>
                            <a:schemeClr val="accent1">
                              <a:lumMod val="75000"/>
                            </a:schemeClr>
                          </a:solidFill>
                          <a:latin typeface="+mn-lt"/>
                          <a:ea typeface="+mn-ea"/>
                          <a:cs typeface="Arial" pitchFamily="34" charset="0"/>
                        </a:rPr>
                        <a:t> NEMS)</a:t>
                      </a:r>
                      <a:endParaRPr lang="cs-CZ" sz="1600" b="0" kern="1200" baseline="0" noProof="0" dirty="0" smtClean="0">
                        <a:solidFill>
                          <a:schemeClr val="accent1">
                            <a:lumMod val="75000"/>
                          </a:schemeClr>
                        </a:solidFill>
                        <a:latin typeface="+mn-lt"/>
                        <a:ea typeface="+mn-ea"/>
                        <a:cs typeface="Arial" pitchFamily="34" charset="0"/>
                      </a:endParaRPr>
                    </a:p>
                    <a:p>
                      <a:pPr marL="358775" marR="0" lvl="1" indent="-185738" algn="l" defTabSz="4176431" rtl="0" eaLnBrk="1" fontAlgn="auto" latinLnBrk="0" hangingPunct="1">
                        <a:lnSpc>
                          <a:spcPct val="100000"/>
                        </a:lnSpc>
                        <a:spcBef>
                          <a:spcPts val="0"/>
                        </a:spcBef>
                        <a:spcAft>
                          <a:spcPts val="600"/>
                        </a:spcAft>
                        <a:buClrTx/>
                        <a:buSzTx/>
                        <a:buFont typeface="Arial" pitchFamily="34" charset="0"/>
                        <a:buChar char="•"/>
                        <a:tabLst/>
                        <a:defRPr/>
                      </a:pPr>
                      <a:r>
                        <a:rPr lang="en-US" sz="1600" b="0" kern="1200" baseline="0" noProof="0" dirty="0" smtClean="0">
                          <a:solidFill>
                            <a:schemeClr val="accent1">
                              <a:lumMod val="75000"/>
                            </a:schemeClr>
                          </a:solidFill>
                          <a:latin typeface="+mn-lt"/>
                          <a:ea typeface="+mn-ea"/>
                          <a:cs typeface="Arial" pitchFamily="34" charset="0"/>
                        </a:rPr>
                        <a:t>UHF RFID communication link for remote power  of low power and battery-less sensors (868 MHz).</a:t>
                      </a:r>
                      <a:endParaRPr lang="cs-CZ" sz="1600" b="0" kern="1200" baseline="0" noProof="0" dirty="0" smtClean="0">
                        <a:solidFill>
                          <a:schemeClr val="accent1">
                            <a:lumMod val="75000"/>
                          </a:schemeClr>
                        </a:solidFill>
                        <a:latin typeface="+mn-lt"/>
                        <a:ea typeface="+mn-ea"/>
                        <a:cs typeface="Arial" pitchFamily="34" charset="0"/>
                      </a:endParaRPr>
                    </a:p>
                  </a:txBody>
                  <a:tcPr marL="91434" marR="91434" marT="45708" marB="45708" anchor="ctr">
                    <a:solidFill>
                      <a:srgbClr val="E9EDF4"/>
                    </a:solidFill>
                  </a:tcPr>
                </a:tc>
                <a:tc hMerge="1">
                  <a:txBody>
                    <a:bodyPr/>
                    <a:lstStyle/>
                    <a:p>
                      <a:endParaRPr lang="cs-CZ"/>
                    </a:p>
                  </a:txBody>
                  <a:tcPr/>
                </a:tc>
                <a:tc hMerge="1">
                  <a:txBody>
                    <a:bodyPr/>
                    <a:lstStyle/>
                    <a:p>
                      <a:pPr marL="0" marR="0" lvl="1" indent="0" algn="l" defTabSz="4176431" rtl="0" eaLnBrk="1" fontAlgn="auto" latinLnBrk="0" hangingPunct="1">
                        <a:lnSpc>
                          <a:spcPct val="100000"/>
                        </a:lnSpc>
                        <a:spcBef>
                          <a:spcPts val="0"/>
                        </a:spcBef>
                        <a:spcAft>
                          <a:spcPts val="0"/>
                        </a:spcAft>
                        <a:buClrTx/>
                        <a:buSzTx/>
                        <a:buFontTx/>
                        <a:buNone/>
                        <a:tabLst/>
                        <a:defRPr/>
                      </a:pPr>
                      <a:endParaRPr lang="cs-CZ" sz="6000" b="1" dirty="0" smtClean="0">
                        <a:solidFill>
                          <a:srgbClr val="6384A9"/>
                        </a:solidFill>
                        <a:latin typeface="Arial" pitchFamily="34" charset="0"/>
                        <a:cs typeface="Arial" pitchFamily="34" charset="0"/>
                      </a:endParaRPr>
                    </a:p>
                  </a:txBody>
                  <a:tcPr anchor="ctr">
                    <a:solidFill>
                      <a:srgbClr val="D0D8E8"/>
                    </a:solidFill>
                  </a:tcPr>
                </a:tc>
              </a:tr>
              <a:tr h="340285">
                <a:tc gridSpan="3">
                  <a:txBody>
                    <a:bodyPr/>
                    <a:lstStyle/>
                    <a:p>
                      <a:pPr marL="371475" marR="0" lvl="1" indent="-371475" algn="l" defTabSz="4176431" rtl="0" eaLnBrk="1" fontAlgn="auto" latinLnBrk="0" hangingPunct="1">
                        <a:lnSpc>
                          <a:spcPct val="100000"/>
                        </a:lnSpc>
                        <a:spcBef>
                          <a:spcPts val="0"/>
                        </a:spcBef>
                        <a:spcAft>
                          <a:spcPts val="0"/>
                        </a:spcAft>
                        <a:buClrTx/>
                        <a:buSzTx/>
                        <a:buFontTx/>
                        <a:buNone/>
                        <a:tabLst/>
                        <a:defRPr/>
                      </a:pPr>
                      <a:r>
                        <a:rPr lang="en-US" sz="1550" b="1" kern="1200" noProof="0" dirty="0" smtClean="0">
                          <a:solidFill>
                            <a:schemeClr val="bg1"/>
                          </a:solidFill>
                          <a:latin typeface="+mn-lt"/>
                          <a:ea typeface="+mn-ea"/>
                          <a:cs typeface="Arial" pitchFamily="34" charset="0"/>
                        </a:rPr>
                        <a:t>Fields of application</a:t>
                      </a:r>
                    </a:p>
                  </a:txBody>
                  <a:tcPr marL="91434" marR="91434" marT="45708" marB="45708" anchor="ctr">
                    <a:solidFill>
                      <a:schemeClr val="accent1"/>
                    </a:solidFill>
                  </a:tcPr>
                </a:tc>
                <a:tc hMerge="1">
                  <a:txBody>
                    <a:bodyPr/>
                    <a:lstStyle/>
                    <a:p>
                      <a:endParaRPr lang="cs-CZ"/>
                    </a:p>
                  </a:txBody>
                  <a:tcPr/>
                </a:tc>
                <a:tc hMerge="1">
                  <a:txBody>
                    <a:bodyPr/>
                    <a:lstStyle/>
                    <a:p>
                      <a:endParaRPr lang="en-US"/>
                    </a:p>
                  </a:txBody>
                  <a:tcPr/>
                </a:tc>
              </a:tr>
              <a:tr h="585624">
                <a:tc gridSpan="3">
                  <a:txBody>
                    <a:bodyPr/>
                    <a:lstStyle/>
                    <a:p>
                      <a:pPr marL="371475" marR="0" lvl="1" indent="-12700" algn="l" defTabSz="4176431" rtl="0" eaLnBrk="1" fontAlgn="auto" latinLnBrk="0" hangingPunct="1">
                        <a:lnSpc>
                          <a:spcPct val="100000"/>
                        </a:lnSpc>
                        <a:spcBef>
                          <a:spcPts val="0"/>
                        </a:spcBef>
                        <a:spcAft>
                          <a:spcPts val="0"/>
                        </a:spcAft>
                        <a:buClrTx/>
                        <a:buSzTx/>
                        <a:buFontTx/>
                        <a:buNone/>
                        <a:tabLst/>
                        <a:defRPr/>
                      </a:pPr>
                      <a:r>
                        <a:rPr lang="cs-CZ" sz="1600" b="0" kern="1200" dirty="0" smtClean="0">
                          <a:solidFill>
                            <a:schemeClr val="accent1">
                              <a:lumMod val="75000"/>
                            </a:schemeClr>
                          </a:solidFill>
                          <a:latin typeface="+mn-lt"/>
                          <a:ea typeface="+mn-ea"/>
                          <a:cs typeface="Arial" pitchFamily="34" charset="0"/>
                        </a:rPr>
                        <a:t>S</a:t>
                      </a:r>
                      <a:r>
                        <a:rPr lang="en-US" sz="1600" b="0" kern="1200" dirty="0" smtClean="0">
                          <a:solidFill>
                            <a:schemeClr val="accent1">
                              <a:lumMod val="75000"/>
                            </a:schemeClr>
                          </a:solidFill>
                          <a:latin typeface="+mn-lt"/>
                          <a:ea typeface="+mn-ea"/>
                          <a:cs typeface="Arial" pitchFamily="34" charset="0"/>
                        </a:rPr>
                        <a:t>mart fire</a:t>
                      </a:r>
                      <a:r>
                        <a:rPr lang="cs-CZ" sz="1600" b="0" kern="1200" baseline="0" dirty="0" smtClean="0">
                          <a:solidFill>
                            <a:schemeClr val="accent1">
                              <a:lumMod val="75000"/>
                            </a:schemeClr>
                          </a:solidFill>
                          <a:latin typeface="+mn-lt"/>
                          <a:ea typeface="+mn-ea"/>
                          <a:cs typeface="Arial" pitchFamily="34" charset="0"/>
                        </a:rPr>
                        <a:t>fighter</a:t>
                      </a:r>
                      <a:r>
                        <a:rPr lang="en-US" sz="1600" b="0" kern="1200" dirty="0" smtClean="0">
                          <a:solidFill>
                            <a:schemeClr val="accent1">
                              <a:lumMod val="75000"/>
                            </a:schemeClr>
                          </a:solidFill>
                          <a:latin typeface="+mn-lt"/>
                          <a:ea typeface="+mn-ea"/>
                          <a:cs typeface="Arial" pitchFamily="34" charset="0"/>
                        </a:rPr>
                        <a:t> </a:t>
                      </a:r>
                      <a:r>
                        <a:rPr lang="en-US" sz="1600" b="0" kern="1200" noProof="0" dirty="0" smtClean="0">
                          <a:solidFill>
                            <a:schemeClr val="accent1">
                              <a:lumMod val="75000"/>
                            </a:schemeClr>
                          </a:solidFill>
                          <a:latin typeface="+mn-lt"/>
                          <a:ea typeface="+mn-ea"/>
                          <a:cs typeface="Arial" pitchFamily="34" charset="0"/>
                        </a:rPr>
                        <a:t>protective suits, Smart protective suit for petrochemical, energy, construction, waste and recycling </a:t>
                      </a:r>
                      <a:r>
                        <a:rPr lang="en-US" sz="1600" b="0" kern="1200" dirty="0" smtClean="0">
                          <a:solidFill>
                            <a:schemeClr val="accent1">
                              <a:lumMod val="75000"/>
                            </a:schemeClr>
                          </a:solidFill>
                          <a:latin typeface="+mn-lt"/>
                          <a:ea typeface="+mn-ea"/>
                          <a:cs typeface="Arial" pitchFamily="34" charset="0"/>
                        </a:rPr>
                        <a:t>industry</a:t>
                      </a:r>
                      <a:endParaRPr lang="en-US" sz="1600" b="0" kern="1200" dirty="0" smtClean="0">
                        <a:solidFill>
                          <a:schemeClr val="accent1">
                            <a:lumMod val="75000"/>
                          </a:schemeClr>
                        </a:solidFill>
                        <a:latin typeface="+mj-lt"/>
                        <a:ea typeface="+mn-ea"/>
                        <a:cs typeface="Arial" pitchFamily="34" charset="0"/>
                      </a:endParaRPr>
                    </a:p>
                  </a:txBody>
                  <a:tcPr marL="91434" marR="91434" marT="45708" marB="45708" anchor="ctr"/>
                </a:tc>
                <a:tc hMerge="1">
                  <a:txBody>
                    <a:bodyPr/>
                    <a:lstStyle/>
                    <a:p>
                      <a:endParaRPr lang="cs-CZ"/>
                    </a:p>
                  </a:txBody>
                  <a:tcPr/>
                </a:tc>
                <a:tc hMerge="1">
                  <a:txBody>
                    <a:bodyPr/>
                    <a:lstStyle/>
                    <a:p>
                      <a:endParaRPr lang="en-US"/>
                    </a:p>
                  </a:txBody>
                  <a:tcPr/>
                </a:tc>
              </a:tr>
              <a:tr h="585624">
                <a:tc>
                  <a:txBody>
                    <a:bodyPr/>
                    <a:lstStyle/>
                    <a:p>
                      <a:pPr marL="0" marR="0" lvl="1" indent="0" algn="l" defTabSz="4176431" rtl="0" eaLnBrk="1" fontAlgn="auto" latinLnBrk="0" hangingPunct="1">
                        <a:lnSpc>
                          <a:spcPct val="100000"/>
                        </a:lnSpc>
                        <a:spcBef>
                          <a:spcPts val="0"/>
                        </a:spcBef>
                        <a:spcAft>
                          <a:spcPts val="0"/>
                        </a:spcAft>
                        <a:buClrTx/>
                        <a:buSzTx/>
                        <a:buFontTx/>
                        <a:buNone/>
                        <a:tabLst>
                          <a:tab pos="0" algn="l"/>
                        </a:tabLst>
                        <a:defRPr/>
                      </a:pPr>
                      <a:r>
                        <a:rPr lang="en-US" sz="1400" b="1" kern="1200" baseline="0" noProof="0" dirty="0" smtClean="0">
                          <a:solidFill>
                            <a:schemeClr val="accent1">
                              <a:lumMod val="75000"/>
                            </a:schemeClr>
                          </a:solidFill>
                          <a:latin typeface="+mn-lt"/>
                          <a:ea typeface="+mn-ea"/>
                          <a:cs typeface="Arial" pitchFamily="34" charset="0"/>
                        </a:rPr>
                        <a:t>Consortium overview</a:t>
                      </a:r>
                    </a:p>
                  </a:txBody>
                  <a:tcPr marL="91434" marR="91434" marT="45708" marB="45708" anchor="ctr"/>
                </a:tc>
                <a:tc gridSpan="2">
                  <a:txBody>
                    <a:bodyPr/>
                    <a:lstStyle/>
                    <a:p>
                      <a:pPr marL="92075" marR="0" lvl="1" indent="0" algn="l" defTabSz="4176431" rtl="0" eaLnBrk="1" fontAlgn="auto" latinLnBrk="0" hangingPunct="1">
                        <a:lnSpc>
                          <a:spcPct val="100000"/>
                        </a:lnSpc>
                        <a:spcBef>
                          <a:spcPts val="0"/>
                        </a:spcBef>
                        <a:spcAft>
                          <a:spcPts val="0"/>
                        </a:spcAft>
                        <a:buClrTx/>
                        <a:buSzTx/>
                        <a:buFontTx/>
                        <a:buNone/>
                        <a:tabLst/>
                        <a:defRPr/>
                      </a:pPr>
                      <a:r>
                        <a:rPr lang="en-US" sz="1600" b="0" kern="1200" noProof="0" dirty="0" smtClean="0">
                          <a:solidFill>
                            <a:schemeClr val="accent1">
                              <a:lumMod val="75000"/>
                            </a:schemeClr>
                          </a:solidFill>
                          <a:latin typeface="+mn-lt"/>
                          <a:ea typeface="+mn-ea"/>
                          <a:cs typeface="Arial" pitchFamily="34" charset="0"/>
                        </a:rPr>
                        <a:t>CEA-</a:t>
                      </a:r>
                      <a:r>
                        <a:rPr lang="en-US" sz="1600" b="0" kern="1200" noProof="0" dirty="0" err="1" smtClean="0">
                          <a:solidFill>
                            <a:schemeClr val="accent1">
                              <a:lumMod val="75000"/>
                            </a:schemeClr>
                          </a:solidFill>
                          <a:latin typeface="+mn-lt"/>
                          <a:ea typeface="+mn-ea"/>
                          <a:cs typeface="Arial" pitchFamily="34" charset="0"/>
                        </a:rPr>
                        <a:t>Leti</a:t>
                      </a:r>
                      <a:r>
                        <a:rPr lang="en-US" sz="1600" b="0" kern="1200" noProof="0" dirty="0" smtClean="0">
                          <a:solidFill>
                            <a:schemeClr val="accent1">
                              <a:lumMod val="75000"/>
                            </a:schemeClr>
                          </a:solidFill>
                          <a:latin typeface="+mn-lt"/>
                          <a:ea typeface="+mn-ea"/>
                          <a:cs typeface="Arial" pitchFamily="34" charset="0"/>
                        </a:rPr>
                        <a:t> (F),</a:t>
                      </a:r>
                      <a:r>
                        <a:rPr lang="en-US" sz="1600" b="0" kern="1200" baseline="0" noProof="0" dirty="0" smtClean="0">
                          <a:solidFill>
                            <a:schemeClr val="accent1">
                              <a:lumMod val="75000"/>
                            </a:schemeClr>
                          </a:solidFill>
                          <a:latin typeface="+mn-lt"/>
                          <a:ea typeface="+mn-ea"/>
                          <a:cs typeface="Arial" pitchFamily="34" charset="0"/>
                        </a:rPr>
                        <a:t> </a:t>
                      </a:r>
                      <a:r>
                        <a:rPr lang="en-US" sz="1600" b="0" kern="1200" noProof="0" dirty="0" smtClean="0">
                          <a:solidFill>
                            <a:schemeClr val="accent1">
                              <a:lumMod val="75000"/>
                            </a:schemeClr>
                          </a:solidFill>
                          <a:latin typeface="+mn-lt"/>
                          <a:ea typeface="+mn-ea"/>
                          <a:cs typeface="Arial" pitchFamily="34" charset="0"/>
                        </a:rPr>
                        <a:t>UWB (CZ), APIX (F), </a:t>
                      </a:r>
                      <a:r>
                        <a:rPr lang="en-US" sz="1600" b="0" kern="1200" noProof="0" dirty="0" err="1" smtClean="0">
                          <a:solidFill>
                            <a:schemeClr val="accent1">
                              <a:lumMod val="75000"/>
                            </a:schemeClr>
                          </a:solidFill>
                          <a:latin typeface="+mn-lt"/>
                          <a:ea typeface="+mn-ea"/>
                          <a:cs typeface="Arial" pitchFamily="34" charset="0"/>
                        </a:rPr>
                        <a:t>Applycon</a:t>
                      </a:r>
                      <a:r>
                        <a:rPr lang="en-US" sz="1600" b="0" kern="1200" noProof="0" dirty="0" smtClean="0">
                          <a:solidFill>
                            <a:schemeClr val="accent1">
                              <a:lumMod val="75000"/>
                            </a:schemeClr>
                          </a:solidFill>
                          <a:latin typeface="+mn-lt"/>
                          <a:ea typeface="+mn-ea"/>
                          <a:cs typeface="Arial" pitchFamily="34" charset="0"/>
                        </a:rPr>
                        <a:t> (CZ), </a:t>
                      </a:r>
                      <a:r>
                        <a:rPr lang="en-US" sz="1600" b="0" kern="1200" noProof="0" dirty="0" err="1" smtClean="0">
                          <a:solidFill>
                            <a:schemeClr val="accent1">
                              <a:lumMod val="75000"/>
                            </a:schemeClr>
                          </a:solidFill>
                          <a:latin typeface="+mn-lt"/>
                          <a:ea typeface="+mn-ea"/>
                          <a:cs typeface="Arial" pitchFamily="34" charset="0"/>
                        </a:rPr>
                        <a:t>InvenSense</a:t>
                      </a:r>
                      <a:r>
                        <a:rPr lang="en-US" sz="1600" b="0" kern="1200" noProof="0" dirty="0" smtClean="0">
                          <a:solidFill>
                            <a:schemeClr val="accent1">
                              <a:lumMod val="75000"/>
                            </a:schemeClr>
                          </a:solidFill>
                          <a:latin typeface="+mn-lt"/>
                          <a:ea typeface="+mn-ea"/>
                          <a:cs typeface="Arial" pitchFamily="34" charset="0"/>
                        </a:rPr>
                        <a:t> (F), </a:t>
                      </a:r>
                      <a:r>
                        <a:rPr lang="en-US" sz="1600" b="0" kern="1200" noProof="0" dirty="0" err="1" smtClean="0">
                          <a:solidFill>
                            <a:schemeClr val="accent1">
                              <a:lumMod val="75000"/>
                            </a:schemeClr>
                          </a:solidFill>
                          <a:latin typeface="+mn-lt"/>
                          <a:ea typeface="+mn-ea"/>
                          <a:cs typeface="Arial" pitchFamily="34" charset="0"/>
                        </a:rPr>
                        <a:t>Holik</a:t>
                      </a:r>
                      <a:r>
                        <a:rPr lang="en-US" sz="1600" b="0" kern="1200" noProof="0" dirty="0" smtClean="0">
                          <a:solidFill>
                            <a:schemeClr val="accent1">
                              <a:lumMod val="75000"/>
                            </a:schemeClr>
                          </a:solidFill>
                          <a:latin typeface="+mn-lt"/>
                          <a:ea typeface="+mn-ea"/>
                          <a:cs typeface="Arial" pitchFamily="34" charset="0"/>
                        </a:rPr>
                        <a:t> (CZ),</a:t>
                      </a:r>
                      <a:r>
                        <a:rPr lang="en-US" sz="1600" b="0" kern="1200" baseline="0" noProof="0" dirty="0" smtClean="0">
                          <a:solidFill>
                            <a:schemeClr val="accent1">
                              <a:lumMod val="75000"/>
                            </a:schemeClr>
                          </a:solidFill>
                          <a:latin typeface="+mn-lt"/>
                          <a:ea typeface="+mn-ea"/>
                          <a:cs typeface="Arial" pitchFamily="34" charset="0"/>
                        </a:rPr>
                        <a:t> VOCHOC (CZ)</a:t>
                      </a:r>
                      <a:endParaRPr lang="en-US" sz="1600" b="1" kern="1200" noProof="0" dirty="0" smtClean="0">
                        <a:solidFill>
                          <a:schemeClr val="accent1">
                            <a:lumMod val="75000"/>
                          </a:schemeClr>
                        </a:solidFill>
                        <a:latin typeface="+mn-lt"/>
                        <a:ea typeface="+mn-ea"/>
                        <a:cs typeface="Arial" pitchFamily="34" charset="0"/>
                      </a:endParaRPr>
                    </a:p>
                  </a:txBody>
                  <a:tcPr marL="91434" marR="91434" marT="45708" marB="45708" anchor="ctr"/>
                </a:tc>
                <a:tc hMerge="1">
                  <a:txBody>
                    <a:bodyPr/>
                    <a:lstStyle/>
                    <a:p>
                      <a:endParaRPr lang="cs-CZ"/>
                    </a:p>
                  </a:txBody>
                  <a:tcPr/>
                </a:tc>
              </a:tr>
            </a:tbl>
          </a:graphicData>
        </a:graphic>
      </p:graphicFrame>
      <p:pic>
        <p:nvPicPr>
          <p:cNvPr id="1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6399"/>
          <a:stretch/>
        </p:blipFill>
        <p:spPr bwMode="auto">
          <a:xfrm>
            <a:off x="8544272" y="51486"/>
            <a:ext cx="1800200" cy="79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ázek 13"/>
          <p:cNvPicPr>
            <a:picLocks noChangeAspect="1"/>
          </p:cNvPicPr>
          <p:nvPr/>
        </p:nvPicPr>
        <p:blipFill rotWithShape="1">
          <a:blip r:embed="rId3" cstate="screen">
            <a:extLst>
              <a:ext uri="{28A0092B-C50C-407E-A947-70E740481C1C}">
                <a14:useLocalDpi xmlns:a14="http://schemas.microsoft.com/office/drawing/2010/main"/>
              </a:ext>
            </a:extLst>
          </a:blip>
          <a:srcRect l="531" t="20944" r="-531" b="3906"/>
          <a:stretch/>
        </p:blipFill>
        <p:spPr>
          <a:xfrm>
            <a:off x="7896200" y="1124744"/>
            <a:ext cx="4367809" cy="5304781"/>
          </a:xfrm>
          <a:prstGeom prst="rect">
            <a:avLst/>
          </a:prstGeom>
        </p:spPr>
      </p:pic>
    </p:spTree>
    <p:extLst>
      <p:ext uri="{BB962C8B-B14F-4D97-AF65-F5344CB8AC3E}">
        <p14:creationId xmlns:p14="http://schemas.microsoft.com/office/powerpoint/2010/main" val="892965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123"/>
          <p:cNvSpPr>
            <a:spLocks noChangeArrowheads="1"/>
          </p:cNvSpPr>
          <p:nvPr/>
        </p:nvSpPr>
        <p:spPr bwMode="auto">
          <a:xfrm>
            <a:off x="407368" y="188640"/>
            <a:ext cx="6624638" cy="460375"/>
          </a:xfrm>
          <a:prstGeom prst="rect">
            <a:avLst/>
          </a:prstGeom>
          <a:noFill/>
          <a:ln w="9525">
            <a:noFill/>
            <a:miter lim="800000"/>
            <a:headEnd/>
            <a:tailEnd/>
          </a:ln>
        </p:spPr>
        <p:txBody>
          <a:bodyPr>
            <a:spAutoFit/>
          </a:bodyPr>
          <a:lstStyle/>
          <a:p>
            <a:r>
              <a:rPr lang="cs-CZ" sz="2200" b="1" i="1" dirty="0" smtClean="0">
                <a:solidFill>
                  <a:schemeClr val="bg1"/>
                </a:solidFill>
                <a:latin typeface="Verdana" pitchFamily="34" charset="0"/>
              </a:rPr>
              <a:t>2.2 ADVANTEX</a:t>
            </a:r>
            <a:r>
              <a:rPr lang="cs-CZ" sz="2400" b="1" i="1" dirty="0" smtClean="0">
                <a:solidFill>
                  <a:schemeClr val="bg1"/>
                </a:solidFill>
                <a:latin typeface="Verdana" pitchFamily="34" charset="0"/>
              </a:rPr>
              <a:t> </a:t>
            </a:r>
            <a:r>
              <a:rPr lang="cs-CZ" sz="2400" b="1" i="1" dirty="0">
                <a:solidFill>
                  <a:schemeClr val="bg1"/>
                </a:solidFill>
                <a:latin typeface="Verdana" pitchFamily="34" charset="0"/>
              </a:rPr>
              <a:t>Project</a:t>
            </a:r>
            <a:endParaRPr lang="en-US" sz="2400" b="1" i="1" dirty="0">
              <a:solidFill>
                <a:schemeClr val="bg1"/>
              </a:solidFill>
              <a:latin typeface="Verdana" pitchFamily="34" charset="0"/>
            </a:endParaRPr>
          </a:p>
        </p:txBody>
      </p:sp>
      <p:sp>
        <p:nvSpPr>
          <p:cNvPr id="5" name="Zaoblený obdélník 4"/>
          <p:cNvSpPr/>
          <p:nvPr/>
        </p:nvSpPr>
        <p:spPr>
          <a:xfrm>
            <a:off x="9371065" y="1046868"/>
            <a:ext cx="2820935" cy="5118436"/>
          </a:xfrm>
          <a:prstGeom prst="roundRect">
            <a:avLst>
              <a:gd name="adj" fmla="val 2276"/>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9394451" y="1108466"/>
            <a:ext cx="2572084" cy="5216813"/>
          </a:xfrm>
          <a:prstGeom prst="rect">
            <a:avLst/>
          </a:prstGeom>
        </p:spPr>
        <p:txBody>
          <a:bodyPr wrap="square">
            <a:spAutoFit/>
          </a:bodyPr>
          <a:lstStyle/>
          <a:p>
            <a:pPr marL="273050" indent="-273050" eaLnBrk="1" hangingPunct="1">
              <a:lnSpc>
                <a:spcPct val="100000"/>
              </a:lnSpc>
              <a:spcBef>
                <a:spcPts val="1400"/>
              </a:spcBef>
              <a:buClr>
                <a:schemeClr val="accent1">
                  <a:lumMod val="75000"/>
                </a:schemeClr>
              </a:buClr>
              <a:buSzPct val="70000"/>
              <a:buFont typeface="Wingdings 3" panose="05040102010807070707" pitchFamily="18" charset="2"/>
              <a:buChar char=""/>
            </a:pPr>
            <a:r>
              <a:rPr lang="en-US" altLang="cs-CZ" dirty="0" smtClean="0">
                <a:solidFill>
                  <a:srgbClr val="4A5CA8"/>
                </a:solidFill>
                <a:latin typeface="Arial" panose="020B0604020202020204" pitchFamily="34" charset="0"/>
              </a:rPr>
              <a:t>All </a:t>
            </a:r>
            <a:r>
              <a:rPr lang="en-US" altLang="cs-CZ" dirty="0">
                <a:solidFill>
                  <a:srgbClr val="4A5CA8"/>
                </a:solidFill>
                <a:latin typeface="Arial" panose="020B0604020202020204" pitchFamily="34" charset="0"/>
              </a:rPr>
              <a:t>electronics are encapsulated.</a:t>
            </a:r>
            <a:endParaRPr lang="cs-CZ" altLang="cs-CZ" dirty="0">
              <a:solidFill>
                <a:srgbClr val="4A5CA8"/>
              </a:solidFill>
              <a:latin typeface="Arial" panose="020B0604020202020204" pitchFamily="34" charset="0"/>
            </a:endParaRPr>
          </a:p>
          <a:p>
            <a:pPr marL="273050" indent="-273050" eaLnBrk="1" hangingPunct="1">
              <a:lnSpc>
                <a:spcPct val="100000"/>
              </a:lnSpc>
              <a:spcBef>
                <a:spcPts val="1400"/>
              </a:spcBef>
              <a:buClr>
                <a:schemeClr val="accent1">
                  <a:lumMod val="75000"/>
                </a:schemeClr>
              </a:buClr>
              <a:buSzPct val="70000"/>
              <a:buFont typeface="Wingdings 3" panose="05040102010807070707" pitchFamily="18" charset="2"/>
              <a:buChar char=""/>
            </a:pPr>
            <a:r>
              <a:rPr lang="en-GB" dirty="0" smtClean="0">
                <a:solidFill>
                  <a:srgbClr val="4A5CA8"/>
                </a:solidFill>
                <a:latin typeface="Arial" panose="020B0604020202020204" pitchFamily="34" charset="0"/>
              </a:rPr>
              <a:t>The </a:t>
            </a:r>
            <a:r>
              <a:rPr lang="en-GB" dirty="0">
                <a:solidFill>
                  <a:srgbClr val="4A5CA8"/>
                </a:solidFill>
                <a:latin typeface="Arial" panose="020B0604020202020204" pitchFamily="34" charset="0"/>
              </a:rPr>
              <a:t>SCU</a:t>
            </a:r>
            <a:r>
              <a:rPr lang="cs-CZ" dirty="0">
                <a:solidFill>
                  <a:srgbClr val="4A5CA8"/>
                </a:solidFill>
                <a:latin typeface="Arial" panose="020B0604020202020204" pitchFamily="34" charset="0"/>
              </a:rPr>
              <a:t> and sensor </a:t>
            </a:r>
            <a:r>
              <a:rPr lang="en-US" dirty="0" smtClean="0">
                <a:solidFill>
                  <a:srgbClr val="4A5CA8"/>
                </a:solidFill>
                <a:latin typeface="Arial" panose="020B0604020202020204" pitchFamily="34" charset="0"/>
              </a:rPr>
              <a:t>modules</a:t>
            </a:r>
            <a:r>
              <a:rPr lang="en-GB" dirty="0" smtClean="0">
                <a:solidFill>
                  <a:srgbClr val="4A5CA8"/>
                </a:solidFill>
                <a:latin typeface="Arial" panose="020B0604020202020204" pitchFamily="34" charset="0"/>
              </a:rPr>
              <a:t> </a:t>
            </a:r>
            <a:r>
              <a:rPr lang="cs-CZ" dirty="0">
                <a:solidFill>
                  <a:srgbClr val="4A5CA8"/>
                </a:solidFill>
                <a:latin typeface="Arial" panose="020B0604020202020204" pitchFamily="34" charset="0"/>
              </a:rPr>
              <a:t>are</a:t>
            </a:r>
            <a:r>
              <a:rPr lang="en-GB" dirty="0">
                <a:solidFill>
                  <a:srgbClr val="4A5CA8"/>
                </a:solidFill>
                <a:latin typeface="Arial" panose="020B0604020202020204" pitchFamily="34" charset="0"/>
              </a:rPr>
              <a:t> removable</a:t>
            </a:r>
            <a:r>
              <a:rPr lang="cs-CZ" dirty="0">
                <a:solidFill>
                  <a:srgbClr val="4A5CA8"/>
                </a:solidFill>
                <a:latin typeface="Arial" panose="020B0604020202020204" pitchFamily="34" charset="0"/>
              </a:rPr>
              <a:t>.</a:t>
            </a:r>
          </a:p>
          <a:p>
            <a:pPr marL="273050" indent="-273050" eaLnBrk="1" hangingPunct="1">
              <a:lnSpc>
                <a:spcPct val="100000"/>
              </a:lnSpc>
              <a:spcBef>
                <a:spcPts val="1400"/>
              </a:spcBef>
              <a:buClr>
                <a:schemeClr val="accent1">
                  <a:lumMod val="75000"/>
                </a:schemeClr>
              </a:buClr>
              <a:buSzPct val="70000"/>
              <a:buFont typeface="Wingdings 3" panose="05040102010807070707" pitchFamily="18" charset="2"/>
              <a:buChar char=""/>
            </a:pPr>
            <a:r>
              <a:rPr lang="en-US" altLang="cs-CZ" dirty="0" smtClean="0">
                <a:solidFill>
                  <a:srgbClr val="4A5CA8"/>
                </a:solidFill>
                <a:latin typeface="Arial" panose="020B0604020202020204" pitchFamily="34" charset="0"/>
              </a:rPr>
              <a:t>Interconnection </a:t>
            </a:r>
            <a:r>
              <a:rPr lang="en-US" altLang="cs-CZ" dirty="0">
                <a:solidFill>
                  <a:srgbClr val="4A5CA8"/>
                </a:solidFill>
                <a:latin typeface="Arial" panose="020B0604020202020204" pitchFamily="34" charset="0"/>
              </a:rPr>
              <a:t>system is resisted against automatic washing and connecting points are fixed. </a:t>
            </a:r>
            <a:endParaRPr lang="cs-CZ" altLang="cs-CZ" dirty="0">
              <a:solidFill>
                <a:srgbClr val="4A5CA8"/>
              </a:solidFill>
              <a:latin typeface="Arial" panose="020B0604020202020204" pitchFamily="34" charset="0"/>
            </a:endParaRPr>
          </a:p>
          <a:p>
            <a:pPr marL="273050" indent="-273050" eaLnBrk="1" hangingPunct="1">
              <a:lnSpc>
                <a:spcPct val="100000"/>
              </a:lnSpc>
              <a:spcBef>
                <a:spcPts val="1400"/>
              </a:spcBef>
              <a:buClr>
                <a:schemeClr val="accent1">
                  <a:lumMod val="75000"/>
                </a:schemeClr>
              </a:buClr>
              <a:buSzPct val="70000"/>
              <a:buFont typeface="Wingdings 3" panose="05040102010807070707" pitchFamily="18" charset="2"/>
              <a:buChar char=""/>
            </a:pPr>
            <a:r>
              <a:rPr lang="en-US" altLang="cs-CZ" dirty="0" smtClean="0">
                <a:solidFill>
                  <a:srgbClr val="4A5CA8"/>
                </a:solidFill>
                <a:latin typeface="Arial" panose="020B0604020202020204" pitchFamily="34" charset="0"/>
              </a:rPr>
              <a:t>System </a:t>
            </a:r>
            <a:r>
              <a:rPr lang="en-US" altLang="cs-CZ" dirty="0">
                <a:solidFill>
                  <a:srgbClr val="4A5CA8"/>
                </a:solidFill>
                <a:latin typeface="Arial" panose="020B0604020202020204" pitchFamily="34" charset="0"/>
              </a:rPr>
              <a:t>is based on building blocks therefore it is easy to replace in case of failure or damage. </a:t>
            </a:r>
            <a:endParaRPr lang="cs-CZ" altLang="cs-CZ" dirty="0">
              <a:solidFill>
                <a:srgbClr val="4A5CA8"/>
              </a:solidFill>
              <a:latin typeface="Arial" panose="020B0604020202020204" pitchFamily="34" charset="0"/>
            </a:endParaRPr>
          </a:p>
        </p:txBody>
      </p:sp>
      <p:pic>
        <p:nvPicPr>
          <p:cNvPr id="7" name="Obrázek 6"/>
          <p:cNvPicPr>
            <a:picLocks noChangeAspect="1"/>
          </p:cNvPicPr>
          <p:nvPr/>
        </p:nvPicPr>
        <p:blipFill>
          <a:blip r:embed="rId2"/>
          <a:stretch>
            <a:fillRect/>
          </a:stretch>
        </p:blipFill>
        <p:spPr>
          <a:xfrm>
            <a:off x="2904735" y="1192972"/>
            <a:ext cx="2902297" cy="4559597"/>
          </a:xfrm>
          <a:prstGeom prst="rect">
            <a:avLst/>
          </a:prstGeom>
        </p:spPr>
      </p:pic>
      <p:pic>
        <p:nvPicPr>
          <p:cNvPr id="8" name="Obrázek 7"/>
          <p:cNvPicPr>
            <a:picLocks noChangeAspect="1"/>
          </p:cNvPicPr>
          <p:nvPr/>
        </p:nvPicPr>
        <p:blipFill rotWithShape="1">
          <a:blip r:embed="rId3" cstate="screen">
            <a:extLst>
              <a:ext uri="{28A0092B-C50C-407E-A947-70E740481C1C}">
                <a14:useLocalDpi xmlns:a14="http://schemas.microsoft.com/office/drawing/2010/main"/>
              </a:ext>
            </a:extLst>
          </a:blip>
          <a:srcRect b="-3131"/>
          <a:stretch/>
        </p:blipFill>
        <p:spPr>
          <a:xfrm>
            <a:off x="140244" y="1220185"/>
            <a:ext cx="1372579" cy="703031"/>
          </a:xfrm>
          <a:prstGeom prst="rect">
            <a:avLst/>
          </a:prstGeom>
        </p:spPr>
      </p:pic>
      <p:cxnSp>
        <p:nvCxnSpPr>
          <p:cNvPr id="9" name="Přímá spojnice se šipkou 8"/>
          <p:cNvCxnSpPr/>
          <p:nvPr/>
        </p:nvCxnSpPr>
        <p:spPr>
          <a:xfrm flipH="1">
            <a:off x="4523106" y="2320994"/>
            <a:ext cx="2416510" cy="1036246"/>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6998796" y="2487751"/>
            <a:ext cx="1748354" cy="323165"/>
          </a:xfrm>
          <a:prstGeom prst="rect">
            <a:avLst/>
          </a:prstGeom>
          <a:noFill/>
        </p:spPr>
        <p:txBody>
          <a:bodyPr wrap="square" rtlCol="0">
            <a:spAutoFit/>
          </a:bodyPr>
          <a:lstStyle/>
          <a:p>
            <a:pPr algn="ctr"/>
            <a:r>
              <a:rPr lang="en-US" sz="1500" dirty="0" smtClean="0">
                <a:solidFill>
                  <a:schemeClr val="tx2">
                    <a:lumMod val="75000"/>
                  </a:schemeClr>
                </a:solidFill>
              </a:rPr>
              <a:t>Sensor modules</a:t>
            </a:r>
            <a:r>
              <a:rPr lang="en-US" sz="1500" dirty="0" smtClean="0"/>
              <a:t>.</a:t>
            </a:r>
            <a:endParaRPr lang="en-US" sz="1500" dirty="0"/>
          </a:p>
        </p:txBody>
      </p:sp>
      <p:cxnSp>
        <p:nvCxnSpPr>
          <p:cNvPr id="11" name="Přímá spojnice se šipkou 10"/>
          <p:cNvCxnSpPr/>
          <p:nvPr/>
        </p:nvCxnSpPr>
        <p:spPr>
          <a:xfrm>
            <a:off x="2614296" y="1626700"/>
            <a:ext cx="1047375" cy="900094"/>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2436065" y="1043871"/>
            <a:ext cx="1748354" cy="784830"/>
          </a:xfrm>
          <a:prstGeom prst="rect">
            <a:avLst/>
          </a:prstGeom>
          <a:noFill/>
        </p:spPr>
        <p:txBody>
          <a:bodyPr wrap="square" rtlCol="0">
            <a:spAutoFit/>
          </a:bodyPr>
          <a:lstStyle/>
          <a:p>
            <a:pPr algn="ctr"/>
            <a:r>
              <a:rPr lang="en-US" sz="1500" dirty="0" smtClean="0">
                <a:solidFill>
                  <a:schemeClr val="tx2">
                    <a:lumMod val="75000"/>
                  </a:schemeClr>
                </a:solidFill>
              </a:rPr>
              <a:t>Integrated temperature  sensors</a:t>
            </a:r>
            <a:r>
              <a:rPr lang="en-US" sz="1500" dirty="0" smtClean="0"/>
              <a:t>.</a:t>
            </a:r>
            <a:endParaRPr lang="en-US" sz="1500" dirty="0"/>
          </a:p>
        </p:txBody>
      </p:sp>
      <p:sp>
        <p:nvSpPr>
          <p:cNvPr id="13" name="TextovéPole 12"/>
          <p:cNvSpPr txBox="1"/>
          <p:nvPr/>
        </p:nvSpPr>
        <p:spPr>
          <a:xfrm>
            <a:off x="7258091" y="3307373"/>
            <a:ext cx="1748354" cy="553998"/>
          </a:xfrm>
          <a:prstGeom prst="rect">
            <a:avLst/>
          </a:prstGeom>
          <a:noFill/>
        </p:spPr>
        <p:txBody>
          <a:bodyPr wrap="square" rtlCol="0">
            <a:spAutoFit/>
          </a:bodyPr>
          <a:lstStyle/>
          <a:p>
            <a:pPr algn="ctr"/>
            <a:r>
              <a:rPr lang="en-US" sz="1500" dirty="0" smtClean="0">
                <a:solidFill>
                  <a:schemeClr val="tx2">
                    <a:lumMod val="75000"/>
                  </a:schemeClr>
                </a:solidFill>
              </a:rPr>
              <a:t>Integrated illumination</a:t>
            </a:r>
            <a:r>
              <a:rPr lang="en-US" sz="1500" dirty="0" smtClean="0"/>
              <a:t>.</a:t>
            </a:r>
            <a:endParaRPr lang="en-US" sz="1500" dirty="0"/>
          </a:p>
        </p:txBody>
      </p:sp>
      <p:cxnSp>
        <p:nvCxnSpPr>
          <p:cNvPr id="14" name="Přímá spojnice se šipkou 13"/>
          <p:cNvCxnSpPr/>
          <p:nvPr/>
        </p:nvCxnSpPr>
        <p:spPr>
          <a:xfrm flipH="1">
            <a:off x="4964317" y="3559278"/>
            <a:ext cx="2476081" cy="163412"/>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flipH="1">
            <a:off x="4918162" y="1872764"/>
            <a:ext cx="557504" cy="515944"/>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7456105" y="5845664"/>
            <a:ext cx="1800200" cy="553998"/>
          </a:xfrm>
          <a:prstGeom prst="rect">
            <a:avLst/>
          </a:prstGeom>
          <a:noFill/>
        </p:spPr>
        <p:txBody>
          <a:bodyPr wrap="square" rtlCol="0">
            <a:spAutoFit/>
          </a:bodyPr>
          <a:lstStyle/>
          <a:p>
            <a:pPr algn="ctr"/>
            <a:r>
              <a:rPr lang="en-US" sz="1500" dirty="0" smtClean="0">
                <a:solidFill>
                  <a:schemeClr val="tx2">
                    <a:lumMod val="75000"/>
                  </a:schemeClr>
                </a:solidFill>
              </a:rPr>
              <a:t>Commander control unit</a:t>
            </a:r>
            <a:r>
              <a:rPr lang="cs-CZ" sz="1500" dirty="0" smtClean="0">
                <a:solidFill>
                  <a:schemeClr val="tx2">
                    <a:lumMod val="75000"/>
                  </a:schemeClr>
                </a:solidFill>
              </a:rPr>
              <a:t> (CCU)</a:t>
            </a:r>
            <a:r>
              <a:rPr lang="en-US" sz="1500" dirty="0" smtClean="0"/>
              <a:t>.</a:t>
            </a:r>
            <a:endParaRPr lang="en-US" sz="1500" dirty="0"/>
          </a:p>
        </p:txBody>
      </p:sp>
      <p:sp>
        <p:nvSpPr>
          <p:cNvPr id="17" name="TextovéPole 16"/>
          <p:cNvSpPr txBox="1"/>
          <p:nvPr/>
        </p:nvSpPr>
        <p:spPr>
          <a:xfrm>
            <a:off x="5112730" y="1812397"/>
            <a:ext cx="1748354" cy="553998"/>
          </a:xfrm>
          <a:prstGeom prst="rect">
            <a:avLst/>
          </a:prstGeom>
          <a:noFill/>
        </p:spPr>
        <p:txBody>
          <a:bodyPr wrap="square" rtlCol="0">
            <a:spAutoFit/>
          </a:bodyPr>
          <a:lstStyle/>
          <a:p>
            <a:pPr algn="ctr"/>
            <a:r>
              <a:rPr lang="cs-CZ" sz="1500" dirty="0" smtClean="0">
                <a:solidFill>
                  <a:schemeClr val="tx2">
                    <a:lumMod val="75000"/>
                  </a:schemeClr>
                </a:solidFill>
              </a:rPr>
              <a:t>Alarm</a:t>
            </a:r>
          </a:p>
          <a:p>
            <a:pPr algn="ctr"/>
            <a:r>
              <a:rPr lang="cs-CZ" sz="1500" dirty="0" smtClean="0">
                <a:solidFill>
                  <a:schemeClr val="tx2">
                    <a:lumMod val="75000"/>
                  </a:schemeClr>
                </a:solidFill>
              </a:rPr>
              <a:t>module</a:t>
            </a:r>
            <a:r>
              <a:rPr lang="cs-CZ" sz="1500" dirty="0" smtClean="0"/>
              <a:t>.</a:t>
            </a:r>
            <a:endParaRPr lang="cs-CZ" sz="1500" dirty="0"/>
          </a:p>
        </p:txBody>
      </p:sp>
      <p:pic>
        <p:nvPicPr>
          <p:cNvPr id="18" name="Obrázek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5099" y="1117124"/>
            <a:ext cx="800100" cy="400050"/>
          </a:xfrm>
          <a:prstGeom prst="rect">
            <a:avLst/>
          </a:prstGeom>
          <a:ln>
            <a:noFill/>
          </a:ln>
          <a:effectLst>
            <a:outerShdw blurRad="292100" dist="139700" dir="2700000" algn="tl" rotWithShape="0">
              <a:srgbClr val="333333">
                <a:alpha val="65000"/>
              </a:srgbClr>
            </a:outerShdw>
          </a:effectLst>
        </p:spPr>
      </p:pic>
      <p:pic>
        <p:nvPicPr>
          <p:cNvPr id="19" name="Obrázek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91718" y="5729978"/>
            <a:ext cx="450067" cy="450067"/>
          </a:xfrm>
          <a:prstGeom prst="rect">
            <a:avLst/>
          </a:prstGeom>
        </p:spPr>
      </p:pic>
      <p:cxnSp>
        <p:nvCxnSpPr>
          <p:cNvPr id="20" name="Přímá spojnice se šipkou 19"/>
          <p:cNvCxnSpPr/>
          <p:nvPr/>
        </p:nvCxnSpPr>
        <p:spPr>
          <a:xfrm flipH="1" flipV="1">
            <a:off x="4918163" y="4514304"/>
            <a:ext cx="961247" cy="419635"/>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5475666" y="5791821"/>
            <a:ext cx="1395040" cy="553998"/>
          </a:xfrm>
          <a:prstGeom prst="rect">
            <a:avLst/>
          </a:prstGeom>
          <a:noFill/>
        </p:spPr>
        <p:txBody>
          <a:bodyPr wrap="square" rtlCol="0">
            <a:spAutoFit/>
          </a:bodyPr>
          <a:lstStyle/>
          <a:p>
            <a:pPr algn="ctr"/>
            <a:r>
              <a:rPr lang="cs-CZ" sz="1500" dirty="0" smtClean="0">
                <a:solidFill>
                  <a:schemeClr val="tx2">
                    <a:lumMod val="75000"/>
                  </a:schemeClr>
                </a:solidFill>
              </a:rPr>
              <a:t>Suit </a:t>
            </a:r>
            <a:r>
              <a:rPr lang="en-US" sz="1500" dirty="0" smtClean="0">
                <a:solidFill>
                  <a:schemeClr val="tx2">
                    <a:lumMod val="75000"/>
                  </a:schemeClr>
                </a:solidFill>
              </a:rPr>
              <a:t>control </a:t>
            </a:r>
            <a:r>
              <a:rPr lang="cs-CZ" sz="1500" dirty="0" smtClean="0">
                <a:solidFill>
                  <a:schemeClr val="tx2">
                    <a:lumMod val="75000"/>
                  </a:schemeClr>
                </a:solidFill>
              </a:rPr>
              <a:t>unit (SCU)</a:t>
            </a:r>
            <a:r>
              <a:rPr lang="cs-CZ" sz="1500" dirty="0" smtClean="0"/>
              <a:t>.</a:t>
            </a:r>
            <a:endParaRPr lang="cs-CZ" sz="1500" dirty="0"/>
          </a:p>
        </p:txBody>
      </p:sp>
      <p:cxnSp>
        <p:nvCxnSpPr>
          <p:cNvPr id="22" name="Přímá spojnice se šipkou 21"/>
          <p:cNvCxnSpPr/>
          <p:nvPr/>
        </p:nvCxnSpPr>
        <p:spPr>
          <a:xfrm flipV="1">
            <a:off x="2556579" y="5426357"/>
            <a:ext cx="496776" cy="222039"/>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Obdélník 22"/>
          <p:cNvSpPr/>
          <p:nvPr/>
        </p:nvSpPr>
        <p:spPr>
          <a:xfrm rot="224783">
            <a:off x="-13598" y="4435715"/>
            <a:ext cx="819966" cy="471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TextovéPole 23"/>
          <p:cNvSpPr txBox="1"/>
          <p:nvPr/>
        </p:nvSpPr>
        <p:spPr>
          <a:xfrm>
            <a:off x="235726" y="5621055"/>
            <a:ext cx="2532026" cy="784830"/>
          </a:xfrm>
          <a:prstGeom prst="rect">
            <a:avLst/>
          </a:prstGeom>
          <a:noFill/>
        </p:spPr>
        <p:txBody>
          <a:bodyPr wrap="square" rtlCol="0">
            <a:spAutoFit/>
          </a:bodyPr>
          <a:lstStyle/>
          <a:p>
            <a:pPr algn="ctr"/>
            <a:r>
              <a:rPr lang="en-US" sz="1500" dirty="0" smtClean="0"/>
              <a:t>Smart glove with integrated thermocouple and IR temperature</a:t>
            </a:r>
            <a:r>
              <a:rPr lang="cs-CZ" sz="1500" dirty="0" smtClean="0"/>
              <a:t> sensor.</a:t>
            </a:r>
            <a:endParaRPr lang="cs-CZ" sz="1500" dirty="0"/>
          </a:p>
        </p:txBody>
      </p:sp>
      <p:sp>
        <p:nvSpPr>
          <p:cNvPr id="25" name="TextovéPole 24"/>
          <p:cNvSpPr txBox="1"/>
          <p:nvPr/>
        </p:nvSpPr>
        <p:spPr>
          <a:xfrm>
            <a:off x="-28141" y="1002338"/>
            <a:ext cx="1748354" cy="323165"/>
          </a:xfrm>
          <a:prstGeom prst="rect">
            <a:avLst/>
          </a:prstGeom>
          <a:noFill/>
        </p:spPr>
        <p:txBody>
          <a:bodyPr wrap="square" rtlCol="0">
            <a:spAutoFit/>
          </a:bodyPr>
          <a:lstStyle/>
          <a:p>
            <a:pPr algn="ctr"/>
            <a:r>
              <a:rPr lang="cs-CZ" sz="1500" dirty="0" smtClean="0">
                <a:solidFill>
                  <a:schemeClr val="tx2">
                    <a:lumMod val="75000"/>
                  </a:schemeClr>
                </a:solidFill>
              </a:rPr>
              <a:t>HR module</a:t>
            </a:r>
            <a:r>
              <a:rPr lang="cs-CZ" sz="1500" dirty="0" smtClean="0"/>
              <a:t>.</a:t>
            </a:r>
            <a:endParaRPr lang="cs-CZ" sz="1500" dirty="0"/>
          </a:p>
        </p:txBody>
      </p:sp>
      <p:cxnSp>
        <p:nvCxnSpPr>
          <p:cNvPr id="26" name="Přímá spojnice se šipkou 25"/>
          <p:cNvCxnSpPr/>
          <p:nvPr/>
        </p:nvCxnSpPr>
        <p:spPr>
          <a:xfrm>
            <a:off x="1641315" y="1673012"/>
            <a:ext cx="2464501" cy="1736576"/>
          </a:xfrm>
          <a:prstGeom prst="straightConnector1">
            <a:avLst/>
          </a:prstGeom>
          <a:ln w="22225">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5199" y="5898482"/>
            <a:ext cx="350076" cy="33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45181" y="1843919"/>
            <a:ext cx="350076" cy="33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6200000">
            <a:off x="6027319" y="4386986"/>
            <a:ext cx="350076" cy="33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Přímá spojnice se šipkou 29"/>
          <p:cNvCxnSpPr/>
          <p:nvPr/>
        </p:nvCxnSpPr>
        <p:spPr>
          <a:xfrm>
            <a:off x="6542583" y="5256903"/>
            <a:ext cx="792088" cy="0"/>
          </a:xfrm>
          <a:prstGeom prst="straightConnector1">
            <a:avLst/>
          </a:prstGeom>
          <a:ln w="31750">
            <a:solidFill>
              <a:schemeClr val="tx1">
                <a:lumMod val="50000"/>
                <a:lumOff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ovéPole 31"/>
          <p:cNvSpPr txBox="1"/>
          <p:nvPr/>
        </p:nvSpPr>
        <p:spPr>
          <a:xfrm>
            <a:off x="6488022" y="4845298"/>
            <a:ext cx="901209" cy="307777"/>
          </a:xfrm>
          <a:prstGeom prst="rect">
            <a:avLst/>
          </a:prstGeom>
          <a:noFill/>
        </p:spPr>
        <p:txBody>
          <a:bodyPr wrap="none" rtlCol="0">
            <a:spAutoFit/>
          </a:bodyPr>
          <a:lstStyle/>
          <a:p>
            <a:r>
              <a:rPr lang="cs-CZ" sz="1400" b="1" dirty="0" smtClean="0">
                <a:solidFill>
                  <a:schemeClr val="tx1">
                    <a:lumMod val="50000"/>
                    <a:lumOff val="50000"/>
                  </a:schemeClr>
                </a:solidFill>
              </a:rPr>
              <a:t>868 MHz</a:t>
            </a:r>
            <a:endParaRPr lang="cs-CZ" sz="1400" b="1" dirty="0">
              <a:solidFill>
                <a:schemeClr val="tx1">
                  <a:lumMod val="50000"/>
                  <a:lumOff val="50000"/>
                </a:schemeClr>
              </a:solidFill>
            </a:endParaRPr>
          </a:p>
        </p:txBody>
      </p:sp>
      <p:pic>
        <p:nvPicPr>
          <p:cNvPr id="33" name="Obrázek 3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7364096" y="4740752"/>
            <a:ext cx="1804890" cy="1032302"/>
          </a:xfrm>
          <a:prstGeom prst="rect">
            <a:avLst/>
          </a:prstGeom>
          <a:ln>
            <a:noFill/>
          </a:ln>
          <a:extLst>
            <a:ext uri="{53640926-AAD7-44D8-BBD7-CCE9431645EC}">
              <a14:shadowObscured xmlns:a14="http://schemas.microsoft.com/office/drawing/2010/main"/>
            </a:ext>
          </a:extLst>
        </p:spPr>
      </p:pic>
      <p:sp>
        <p:nvSpPr>
          <p:cNvPr id="34" name="TextovéPole 33"/>
          <p:cNvSpPr txBox="1"/>
          <p:nvPr/>
        </p:nvSpPr>
        <p:spPr>
          <a:xfrm>
            <a:off x="167853" y="3841739"/>
            <a:ext cx="2462916" cy="784830"/>
          </a:xfrm>
          <a:prstGeom prst="rect">
            <a:avLst/>
          </a:prstGeom>
          <a:noFill/>
        </p:spPr>
        <p:txBody>
          <a:bodyPr wrap="square" rtlCol="0">
            <a:spAutoFit/>
          </a:bodyPr>
          <a:lstStyle/>
          <a:p>
            <a:pPr algn="ctr"/>
            <a:r>
              <a:rPr lang="cs-CZ" sz="1500" dirty="0" err="1" smtClean="0"/>
              <a:t>Mpod</a:t>
            </a:r>
            <a:r>
              <a:rPr lang="en-US" sz="1500" dirty="0" smtClean="0"/>
              <a:t> inertial localization system integrated to the boot.</a:t>
            </a:r>
            <a:endParaRPr lang="en-US" sz="1500" dirty="0"/>
          </a:p>
        </p:txBody>
      </p:sp>
      <p:pic>
        <p:nvPicPr>
          <p:cNvPr id="35"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94683" y="2587638"/>
            <a:ext cx="350076" cy="33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Obrázek 3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6843" y="4562086"/>
            <a:ext cx="1893039" cy="1091482"/>
          </a:xfrm>
          <a:prstGeom prst="rect">
            <a:avLst/>
          </a:prstGeom>
        </p:spPr>
      </p:pic>
      <p:pic>
        <p:nvPicPr>
          <p:cNvPr id="37" name="Obrázek 3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4363018">
            <a:off x="6696093" y="1160572"/>
            <a:ext cx="1277157" cy="1253173"/>
          </a:xfrm>
          <a:prstGeom prst="ellipse">
            <a:avLst/>
          </a:prstGeom>
        </p:spPr>
      </p:pic>
      <p:pic>
        <p:nvPicPr>
          <p:cNvPr id="38" name="Obrázek 37"/>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181145" y="1460655"/>
            <a:ext cx="741115" cy="925121"/>
          </a:xfrm>
          <a:prstGeom prst="ellipse">
            <a:avLst/>
          </a:prstGeom>
        </p:spPr>
      </p:pic>
      <p:pic>
        <p:nvPicPr>
          <p:cNvPr id="39" name="Obrázek 3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6200000">
            <a:off x="5662214" y="4969300"/>
            <a:ext cx="1020377" cy="677822"/>
          </a:xfrm>
          <a:prstGeom prst="rect">
            <a:avLst/>
          </a:prstGeom>
        </p:spPr>
      </p:pic>
      <p:pic>
        <p:nvPicPr>
          <p:cNvPr id="40" name="Obrázek 39"/>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609700" y="1103893"/>
            <a:ext cx="878322" cy="700103"/>
          </a:xfrm>
          <a:prstGeom prst="ellipse">
            <a:avLst/>
          </a:prstGeom>
        </p:spPr>
      </p:pic>
      <p:pic>
        <p:nvPicPr>
          <p:cNvPr id="41" name="Obrázek 40"/>
          <p:cNvPicPr/>
          <p:nvPr/>
        </p:nvPicPr>
        <p:blipFill rotWithShape="1">
          <a:blip r:embed="rId13" cstate="screen">
            <a:extLst>
              <a:ext uri="{28A0092B-C50C-407E-A947-70E740481C1C}">
                <a14:useLocalDpi xmlns:a14="http://schemas.microsoft.com/office/drawing/2010/main"/>
              </a:ext>
            </a:extLst>
          </a:blip>
          <a:srcRect/>
          <a:stretch/>
        </p:blipFill>
        <p:spPr>
          <a:xfrm flipH="1">
            <a:off x="322276" y="2368058"/>
            <a:ext cx="1319432" cy="1416685"/>
          </a:xfrm>
          <a:prstGeom prst="rect">
            <a:avLst/>
          </a:prstGeom>
        </p:spPr>
      </p:pic>
      <p:sp>
        <p:nvSpPr>
          <p:cNvPr id="42" name="Ovál 41"/>
          <p:cNvSpPr/>
          <p:nvPr/>
        </p:nvSpPr>
        <p:spPr>
          <a:xfrm rot="20134275">
            <a:off x="1425680" y="3706975"/>
            <a:ext cx="211158"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111017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123"/>
          <p:cNvSpPr>
            <a:spLocks noChangeArrowheads="1"/>
          </p:cNvSpPr>
          <p:nvPr/>
        </p:nvSpPr>
        <p:spPr bwMode="auto">
          <a:xfrm>
            <a:off x="407368" y="188640"/>
            <a:ext cx="6624638" cy="460375"/>
          </a:xfrm>
          <a:prstGeom prst="rect">
            <a:avLst/>
          </a:prstGeom>
          <a:noFill/>
          <a:ln w="9525">
            <a:noFill/>
            <a:miter lim="800000"/>
            <a:headEnd/>
            <a:tailEnd/>
          </a:ln>
        </p:spPr>
        <p:txBody>
          <a:bodyPr>
            <a:spAutoFit/>
          </a:bodyPr>
          <a:lstStyle/>
          <a:p>
            <a:r>
              <a:rPr lang="cs-CZ" sz="2200" b="1" i="1" dirty="0" smtClean="0">
                <a:solidFill>
                  <a:schemeClr val="bg1"/>
                </a:solidFill>
                <a:latin typeface="Verdana" pitchFamily="34" charset="0"/>
              </a:rPr>
              <a:t>2.2 ADVANTEX</a:t>
            </a:r>
            <a:r>
              <a:rPr lang="cs-CZ" sz="2400" b="1" i="1" dirty="0" smtClean="0">
                <a:solidFill>
                  <a:schemeClr val="bg1"/>
                </a:solidFill>
                <a:latin typeface="Verdana" pitchFamily="34" charset="0"/>
              </a:rPr>
              <a:t> </a:t>
            </a:r>
            <a:r>
              <a:rPr lang="cs-CZ" sz="2400" b="1" i="1" dirty="0">
                <a:solidFill>
                  <a:schemeClr val="bg1"/>
                </a:solidFill>
                <a:latin typeface="Verdana" pitchFamily="34" charset="0"/>
              </a:rPr>
              <a:t>Project</a:t>
            </a:r>
            <a:endParaRPr lang="en-US" sz="2400" b="1" i="1" dirty="0">
              <a:solidFill>
                <a:schemeClr val="bg1"/>
              </a:solidFill>
              <a:latin typeface="Verdana" pitchFamily="34" charset="0"/>
            </a:endParaRPr>
          </a:p>
        </p:txBody>
      </p:sp>
      <p:pic>
        <p:nvPicPr>
          <p:cNvPr id="43" name="Obrázek 42"/>
          <p:cNvPicPr>
            <a:picLocks noChangeAspect="1"/>
          </p:cNvPicPr>
          <p:nvPr/>
        </p:nvPicPr>
        <p:blipFill rotWithShape="1">
          <a:blip r:embed="rId2"/>
          <a:srcRect t="17508" r="7519"/>
          <a:stretch/>
        </p:blipFill>
        <p:spPr>
          <a:xfrm>
            <a:off x="4523920" y="2492896"/>
            <a:ext cx="7668080" cy="3731937"/>
          </a:xfrm>
          <a:prstGeom prst="rect">
            <a:avLst/>
          </a:prstGeom>
        </p:spPr>
      </p:pic>
      <p:pic>
        <p:nvPicPr>
          <p:cNvPr id="44" name="Obrázek 43"/>
          <p:cNvPicPr>
            <a:picLocks noChangeAspect="1"/>
          </p:cNvPicPr>
          <p:nvPr/>
        </p:nvPicPr>
        <p:blipFill>
          <a:blip r:embed="rId3"/>
          <a:stretch>
            <a:fillRect/>
          </a:stretch>
        </p:blipFill>
        <p:spPr>
          <a:xfrm>
            <a:off x="-26538" y="1196752"/>
            <a:ext cx="5762185" cy="2129337"/>
          </a:xfrm>
          <a:prstGeom prst="rect">
            <a:avLst/>
          </a:prstGeom>
          <a:effectLst>
            <a:outerShdw blurRad="50800" dist="38100" dir="2700000" algn="tl" rotWithShape="0">
              <a:prstClr val="black">
                <a:alpha val="40000"/>
              </a:prstClr>
            </a:outerShdw>
          </a:effectLst>
        </p:spPr>
      </p:pic>
      <p:pic>
        <p:nvPicPr>
          <p:cNvPr id="45" name="Obrázek 44"/>
          <p:cNvPicPr>
            <a:picLocks noChangeAspect="1"/>
          </p:cNvPicPr>
          <p:nvPr/>
        </p:nvPicPr>
        <p:blipFill>
          <a:blip r:embed="rId4"/>
          <a:stretch>
            <a:fillRect/>
          </a:stretch>
        </p:blipFill>
        <p:spPr>
          <a:xfrm>
            <a:off x="-5052" y="3468985"/>
            <a:ext cx="4040603" cy="2755848"/>
          </a:xfrm>
          <a:prstGeom prst="rect">
            <a:avLst/>
          </a:prstGeom>
        </p:spPr>
      </p:pic>
      <p:sp>
        <p:nvSpPr>
          <p:cNvPr id="2" name="TextovéPole 1"/>
          <p:cNvSpPr txBox="1"/>
          <p:nvPr/>
        </p:nvSpPr>
        <p:spPr>
          <a:xfrm>
            <a:off x="11280576" y="1892088"/>
            <a:ext cx="736099" cy="369332"/>
          </a:xfrm>
          <a:prstGeom prst="rect">
            <a:avLst/>
          </a:prstGeom>
          <a:noFill/>
        </p:spPr>
        <p:txBody>
          <a:bodyPr wrap="none" rtlCol="0">
            <a:spAutoFit/>
          </a:bodyPr>
          <a:lstStyle/>
          <a:p>
            <a:r>
              <a:rPr lang="cs-CZ" dirty="0" smtClean="0">
                <a:hlinkClick r:id="rId5"/>
              </a:rPr>
              <a:t>video</a:t>
            </a:r>
            <a:endParaRPr lang="cs-CZ" dirty="0"/>
          </a:p>
        </p:txBody>
      </p:sp>
    </p:spTree>
    <p:extLst>
      <p:ext uri="{BB962C8B-B14F-4D97-AF65-F5344CB8AC3E}">
        <p14:creationId xmlns:p14="http://schemas.microsoft.com/office/powerpoint/2010/main" val="3987601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123"/>
          <p:cNvSpPr>
            <a:spLocks noChangeArrowheads="1"/>
          </p:cNvSpPr>
          <p:nvPr/>
        </p:nvSpPr>
        <p:spPr bwMode="auto">
          <a:xfrm>
            <a:off x="407368" y="188640"/>
            <a:ext cx="6624638" cy="460375"/>
          </a:xfrm>
          <a:prstGeom prst="rect">
            <a:avLst/>
          </a:prstGeom>
          <a:noFill/>
          <a:ln w="9525">
            <a:noFill/>
            <a:miter lim="800000"/>
            <a:headEnd/>
            <a:tailEnd/>
          </a:ln>
        </p:spPr>
        <p:txBody>
          <a:bodyPr>
            <a:spAutoFit/>
          </a:bodyPr>
          <a:lstStyle/>
          <a:p>
            <a:r>
              <a:rPr lang="cs-CZ" sz="2200" b="1" i="1" dirty="0" smtClean="0">
                <a:solidFill>
                  <a:schemeClr val="bg1"/>
                </a:solidFill>
                <a:latin typeface="Verdana" pitchFamily="34" charset="0"/>
              </a:rPr>
              <a:t>2.2 ADVANTEX</a:t>
            </a:r>
            <a:r>
              <a:rPr lang="cs-CZ" sz="2400" b="1" i="1" dirty="0" smtClean="0">
                <a:solidFill>
                  <a:schemeClr val="bg1"/>
                </a:solidFill>
                <a:latin typeface="Verdana" pitchFamily="34" charset="0"/>
              </a:rPr>
              <a:t> Project - </a:t>
            </a:r>
            <a:r>
              <a:rPr lang="cs-CZ" sz="2400" b="1" i="1" dirty="0" err="1" smtClean="0">
                <a:solidFill>
                  <a:schemeClr val="bg1"/>
                </a:solidFill>
                <a:latin typeface="Verdana" pitchFamily="34" charset="0"/>
              </a:rPr>
              <a:t>SenPro</a:t>
            </a:r>
            <a:endParaRPr lang="en-US" sz="2400" b="1" i="1" dirty="0">
              <a:solidFill>
                <a:schemeClr val="bg1"/>
              </a:solidFill>
              <a:latin typeface="Verdana" pitchFamily="34" charset="0"/>
            </a:endParaRPr>
          </a:p>
        </p:txBody>
      </p:sp>
      <p:grpSp>
        <p:nvGrpSpPr>
          <p:cNvPr id="44" name="Skupina 43"/>
          <p:cNvGrpSpPr/>
          <p:nvPr/>
        </p:nvGrpSpPr>
        <p:grpSpPr>
          <a:xfrm>
            <a:off x="10668000" y="83924"/>
            <a:ext cx="1301400" cy="705535"/>
            <a:chOff x="9476705" y="3150711"/>
            <a:chExt cx="2364283" cy="1281766"/>
          </a:xfrm>
        </p:grpSpPr>
        <p:pic>
          <p:nvPicPr>
            <p:cNvPr id="45" name="Picture 2" descr="D:\School\PhD\Publication Output &amp; Reports\ESTC 2012\Poster\Logo UWB - invert.e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476705" y="3150711"/>
              <a:ext cx="2364283" cy="1074231"/>
            </a:xfrm>
            <a:prstGeom prst="rect">
              <a:avLst/>
            </a:prstGeom>
            <a:noFill/>
            <a:ln w="9525">
              <a:noFill/>
              <a:miter lim="800000"/>
              <a:headEnd/>
              <a:tailEnd/>
            </a:ln>
          </p:spPr>
        </p:pic>
        <p:pic>
          <p:nvPicPr>
            <p:cNvPr id="46" name="Picture 3" descr="D:\School\PhD\TimeSheets &amp; Bureaucracy\_University graphics\Logo_RICE_final - invert -slv.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58847" y="4144725"/>
              <a:ext cx="1176937" cy="287752"/>
            </a:xfrm>
            <a:prstGeom prst="rect">
              <a:avLst/>
            </a:prstGeom>
            <a:noFill/>
            <a:ln w="9525">
              <a:noFill/>
              <a:miter lim="800000"/>
              <a:headEnd/>
              <a:tailEnd/>
            </a:ln>
          </p:spPr>
        </p:pic>
      </p:grpSp>
      <p:sp>
        <p:nvSpPr>
          <p:cNvPr id="47" name="TextovéPole 46"/>
          <p:cNvSpPr txBox="1"/>
          <p:nvPr/>
        </p:nvSpPr>
        <p:spPr>
          <a:xfrm>
            <a:off x="1561026" y="724676"/>
            <a:ext cx="1406154" cy="1077218"/>
          </a:xfrm>
          <a:prstGeom prst="rect">
            <a:avLst/>
          </a:prstGeom>
          <a:noFill/>
        </p:spPr>
        <p:txBody>
          <a:bodyPr wrap="none" rtlCol="0">
            <a:spAutoFit/>
          </a:bodyPr>
          <a:lstStyle/>
          <a:p>
            <a:endParaRPr lang="cs-CZ" dirty="0" smtClean="0"/>
          </a:p>
          <a:p>
            <a:r>
              <a:rPr lang="cs-CZ" sz="2800" dirty="0" smtClean="0">
                <a:solidFill>
                  <a:schemeClr val="bg1"/>
                </a:solidFill>
                <a:latin typeface="+mj-lt"/>
              </a:rPr>
              <a:t>1400 </a:t>
            </a:r>
            <a:r>
              <a:rPr lang="cs-CZ" sz="2800" dirty="0">
                <a:solidFill>
                  <a:schemeClr val="bg1"/>
                </a:solidFill>
                <a:latin typeface="+mj-lt"/>
              </a:rPr>
              <a:t>m</a:t>
            </a:r>
            <a:r>
              <a:rPr lang="cs-CZ" sz="2800" baseline="30000" dirty="0">
                <a:solidFill>
                  <a:schemeClr val="bg1"/>
                </a:solidFill>
                <a:latin typeface="+mj-lt"/>
              </a:rPr>
              <a:t>2</a:t>
            </a:r>
          </a:p>
          <a:p>
            <a:endParaRPr lang="cs-CZ" dirty="0"/>
          </a:p>
        </p:txBody>
      </p:sp>
      <p:pic>
        <p:nvPicPr>
          <p:cNvPr id="48" name="Zástupný symbol pro obsah 3"/>
          <p:cNvPicPr>
            <a:picLocks noChangeAspect="1"/>
          </p:cNvPicPr>
          <p:nvPr/>
        </p:nvPicPr>
        <p:blipFill>
          <a:blip r:embed="rId4" cstate="print">
            <a:extLst>
              <a:ext uri="{BEBA8EAE-BF5A-486C-A8C5-ECC9F3942E4B}">
                <a14:imgProps xmlns:a14="http://schemas.microsoft.com/office/drawing/2010/main">
                  <a14:imgLayer r:embed="rId5">
                    <a14:imgEffect>
                      <a14:backgroundRemoval t="8023" b="88157" l="5376" r="98333">
                        <a14:foregroundMark x1="50108" y1="34766" x2="50108" y2="34766"/>
                        <a14:foregroundMark x1="50914" y1="39542" x2="50914" y2="39542"/>
                        <a14:foregroundMark x1="49785" y1="37345" x2="49785" y2="37345"/>
                        <a14:foregroundMark x1="49247" y1="32951" x2="49247" y2="32951"/>
                        <a14:foregroundMark x1="50591" y1="32187" x2="50591" y2="32187"/>
                        <a14:foregroundMark x1="48548" y1="39542" x2="48548" y2="39542"/>
                        <a14:foregroundMark x1="50000" y1="53200" x2="50000" y2="53200"/>
                        <a14:foregroundMark x1="57043" y1="54632" x2="57043" y2="54632"/>
                        <a14:backgroundMark x1="43280" y1="36676" x2="43280" y2="36676"/>
                        <a14:backgroundMark x1="75645" y1="46609" x2="75645" y2="46609"/>
                        <a14:backgroundMark x1="83226" y1="49475" x2="83226" y2="49475"/>
                        <a14:backgroundMark x1="65806" y1="45654" x2="65806" y2="45654"/>
                        <a14:backgroundMark x1="48871" y1="45463" x2="48871" y2="45463"/>
                        <a14:backgroundMark x1="52796" y1="54441" x2="52796" y2="54441"/>
                        <a14:backgroundMark x1="50215" y1="60363" x2="50215" y2="60363"/>
                        <a14:backgroundMark x1="51022" y1="57211" x2="51022" y2="57211"/>
                        <a14:backgroundMark x1="55699" y1="62751" x2="55699" y2="62751"/>
                      </a14:backgroundRemoval>
                    </a14:imgEffect>
                  </a14:imgLayer>
                </a14:imgProps>
              </a:ext>
              <a:ext uri="{28A0092B-C50C-407E-A947-70E740481C1C}">
                <a14:useLocalDpi xmlns:a14="http://schemas.microsoft.com/office/drawing/2010/main"/>
              </a:ext>
            </a:extLst>
          </a:blip>
          <a:stretch>
            <a:fillRect/>
          </a:stretch>
        </p:blipFill>
        <p:spPr bwMode="auto">
          <a:xfrm>
            <a:off x="53790" y="280868"/>
            <a:ext cx="12199087" cy="6868769"/>
          </a:xfrm>
          <a:prstGeom prst="rect">
            <a:avLst/>
          </a:prstGeom>
          <a:noFill/>
          <a:ln w="9525">
            <a:noFill/>
            <a:miter lim="800000"/>
            <a:headEnd/>
            <a:tailEnd/>
          </a:ln>
        </p:spPr>
      </p:pic>
      <p:cxnSp>
        <p:nvCxnSpPr>
          <p:cNvPr id="49" name="Přímá spojnice 48"/>
          <p:cNvCxnSpPr/>
          <p:nvPr/>
        </p:nvCxnSpPr>
        <p:spPr>
          <a:xfrm flipH="1">
            <a:off x="11712690" y="2771710"/>
            <a:ext cx="16339" cy="19809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0" name="Přímá spojnice 49"/>
          <p:cNvCxnSpPr/>
          <p:nvPr/>
        </p:nvCxnSpPr>
        <p:spPr>
          <a:xfrm>
            <a:off x="7022226" y="3722627"/>
            <a:ext cx="0" cy="68079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1" name="Přímá spojnice 50"/>
          <p:cNvCxnSpPr/>
          <p:nvPr/>
        </p:nvCxnSpPr>
        <p:spPr>
          <a:xfrm flipH="1">
            <a:off x="6948543" y="4790123"/>
            <a:ext cx="4700945"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Přímá spojnice 51"/>
          <p:cNvCxnSpPr/>
          <p:nvPr/>
        </p:nvCxnSpPr>
        <p:spPr>
          <a:xfrm>
            <a:off x="7022226" y="2780928"/>
            <a:ext cx="11890" cy="91140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Přímá spojnice 52"/>
          <p:cNvCxnSpPr/>
          <p:nvPr/>
        </p:nvCxnSpPr>
        <p:spPr>
          <a:xfrm>
            <a:off x="7031099" y="4323843"/>
            <a:ext cx="0" cy="47604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Přímá spojnice 53"/>
          <p:cNvCxnSpPr/>
          <p:nvPr/>
        </p:nvCxnSpPr>
        <p:spPr>
          <a:xfrm flipH="1">
            <a:off x="6312024" y="3692329"/>
            <a:ext cx="683071"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a:xfrm flipH="1">
            <a:off x="5812280" y="3672221"/>
            <a:ext cx="518012" cy="83600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a:xfrm flipH="1">
            <a:off x="6204635" y="4313573"/>
            <a:ext cx="408343" cy="87815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Přímá spojnice 56"/>
          <p:cNvCxnSpPr/>
          <p:nvPr/>
        </p:nvCxnSpPr>
        <p:spPr>
          <a:xfrm flipH="1" flipV="1">
            <a:off x="6572256" y="4311165"/>
            <a:ext cx="432552" cy="1267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8" name="Přímá spojnice 57"/>
          <p:cNvCxnSpPr/>
          <p:nvPr/>
        </p:nvCxnSpPr>
        <p:spPr>
          <a:xfrm>
            <a:off x="4053396" y="3391527"/>
            <a:ext cx="2134019" cy="18002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Přímá spojnice 58"/>
          <p:cNvCxnSpPr/>
          <p:nvPr/>
        </p:nvCxnSpPr>
        <p:spPr>
          <a:xfrm flipH="1" flipV="1">
            <a:off x="5615257" y="4488536"/>
            <a:ext cx="198186" cy="1686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60" name="TextovéPole 59"/>
          <p:cNvSpPr txBox="1"/>
          <p:nvPr/>
        </p:nvSpPr>
        <p:spPr>
          <a:xfrm>
            <a:off x="7181598" y="2907019"/>
            <a:ext cx="4467890" cy="1631216"/>
          </a:xfrm>
          <a:prstGeom prst="rect">
            <a:avLst/>
          </a:prstGeom>
          <a:noFill/>
        </p:spPr>
        <p:txBody>
          <a:bodyPr wrap="none" rtlCol="0">
            <a:spAutoFit/>
          </a:bodyPr>
          <a:lstStyle/>
          <a:p>
            <a:r>
              <a:rPr lang="en-US" sz="2000" b="1" dirty="0" smtClean="0"/>
              <a:t>Configuration of temperature limits</a:t>
            </a:r>
          </a:p>
          <a:p>
            <a:endParaRPr lang="en-US" sz="2000" b="1" dirty="0" smtClean="0"/>
          </a:p>
          <a:p>
            <a:r>
              <a:rPr lang="en-US" sz="2000" b="1" dirty="0" smtClean="0"/>
              <a:t>Thermocouple sensor</a:t>
            </a:r>
          </a:p>
          <a:p>
            <a:endParaRPr lang="en-US" sz="2000" b="1" dirty="0" smtClean="0"/>
          </a:p>
          <a:p>
            <a:r>
              <a:rPr lang="en-US" sz="2000" b="1" dirty="0" smtClean="0"/>
              <a:t>Temperature IR sensor</a:t>
            </a:r>
            <a:endParaRPr lang="en-US" sz="2000" b="1" dirty="0"/>
          </a:p>
        </p:txBody>
      </p:sp>
      <p:cxnSp>
        <p:nvCxnSpPr>
          <p:cNvPr id="61" name="Přímá spojnice 60"/>
          <p:cNvCxnSpPr/>
          <p:nvPr/>
        </p:nvCxnSpPr>
        <p:spPr>
          <a:xfrm flipH="1">
            <a:off x="11715706" y="2420888"/>
            <a:ext cx="201844" cy="35820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62" name="Obdélník 61"/>
          <p:cNvSpPr/>
          <p:nvPr/>
        </p:nvSpPr>
        <p:spPr>
          <a:xfrm>
            <a:off x="6788532" y="3804121"/>
            <a:ext cx="206563" cy="416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3" name="Obdélník 62"/>
          <p:cNvSpPr/>
          <p:nvPr/>
        </p:nvSpPr>
        <p:spPr>
          <a:xfrm>
            <a:off x="11762279" y="4046636"/>
            <a:ext cx="256036" cy="1072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4" name="Obrázek 63"/>
          <p:cNvPicPr>
            <a:picLocks noChangeAspect="1"/>
          </p:cNvPicPr>
          <p:nvPr/>
        </p:nvPicPr>
        <p:blipFill>
          <a:blip r:embed="rId6"/>
          <a:stretch>
            <a:fillRect/>
          </a:stretch>
        </p:blipFill>
        <p:spPr>
          <a:xfrm>
            <a:off x="201092" y="4433906"/>
            <a:ext cx="2505075" cy="1838325"/>
          </a:xfrm>
          <a:prstGeom prst="rect">
            <a:avLst/>
          </a:prstGeom>
        </p:spPr>
      </p:pic>
      <p:pic>
        <p:nvPicPr>
          <p:cNvPr id="65" name="Obrázek 64"/>
          <p:cNvPicPr>
            <a:picLocks noChangeAspect="1"/>
          </p:cNvPicPr>
          <p:nvPr/>
        </p:nvPicPr>
        <p:blipFill>
          <a:blip r:embed="rId7"/>
          <a:stretch>
            <a:fillRect/>
          </a:stretch>
        </p:blipFill>
        <p:spPr>
          <a:xfrm>
            <a:off x="6179920" y="5139352"/>
            <a:ext cx="5972175" cy="1304925"/>
          </a:xfrm>
          <a:prstGeom prst="rect">
            <a:avLst/>
          </a:prstGeom>
        </p:spPr>
      </p:pic>
    </p:spTree>
    <p:extLst>
      <p:ext uri="{BB962C8B-B14F-4D97-AF65-F5344CB8AC3E}">
        <p14:creationId xmlns:p14="http://schemas.microsoft.com/office/powerpoint/2010/main" val="19010016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123"/>
          <p:cNvSpPr>
            <a:spLocks noChangeArrowheads="1"/>
          </p:cNvSpPr>
          <p:nvPr/>
        </p:nvSpPr>
        <p:spPr bwMode="auto">
          <a:xfrm>
            <a:off x="407368" y="188640"/>
            <a:ext cx="6624638" cy="460375"/>
          </a:xfrm>
          <a:prstGeom prst="rect">
            <a:avLst/>
          </a:prstGeom>
          <a:noFill/>
          <a:ln w="9525">
            <a:noFill/>
            <a:miter lim="800000"/>
            <a:headEnd/>
            <a:tailEnd/>
          </a:ln>
        </p:spPr>
        <p:txBody>
          <a:bodyPr>
            <a:spAutoFit/>
          </a:bodyPr>
          <a:lstStyle/>
          <a:p>
            <a:r>
              <a:rPr lang="cs-CZ" sz="2200" b="1" i="1" dirty="0" smtClean="0">
                <a:solidFill>
                  <a:schemeClr val="bg1"/>
                </a:solidFill>
                <a:latin typeface="Verdana" pitchFamily="34" charset="0"/>
              </a:rPr>
              <a:t>2.2 ADVANTEX</a:t>
            </a:r>
            <a:r>
              <a:rPr lang="cs-CZ" sz="2400" b="1" i="1" dirty="0" smtClean="0">
                <a:solidFill>
                  <a:schemeClr val="bg1"/>
                </a:solidFill>
                <a:latin typeface="Verdana" pitchFamily="34" charset="0"/>
              </a:rPr>
              <a:t> Project - </a:t>
            </a:r>
            <a:r>
              <a:rPr lang="cs-CZ" sz="2400" b="1" i="1" dirty="0" err="1" smtClean="0">
                <a:solidFill>
                  <a:schemeClr val="bg1"/>
                </a:solidFill>
                <a:latin typeface="Verdana" pitchFamily="34" charset="0"/>
              </a:rPr>
              <a:t>SenPro</a:t>
            </a:r>
            <a:endParaRPr lang="en-US" sz="2400" b="1" i="1" dirty="0">
              <a:solidFill>
                <a:schemeClr val="bg1"/>
              </a:solidFill>
              <a:latin typeface="Verdana" pitchFamily="34" charset="0"/>
            </a:endParaRPr>
          </a:p>
        </p:txBody>
      </p:sp>
      <p:grpSp>
        <p:nvGrpSpPr>
          <p:cNvPr id="44" name="Skupina 43"/>
          <p:cNvGrpSpPr/>
          <p:nvPr/>
        </p:nvGrpSpPr>
        <p:grpSpPr>
          <a:xfrm>
            <a:off x="10668000" y="83924"/>
            <a:ext cx="1301400" cy="705535"/>
            <a:chOff x="9476705" y="3150711"/>
            <a:chExt cx="2364283" cy="1281766"/>
          </a:xfrm>
        </p:grpSpPr>
        <p:pic>
          <p:nvPicPr>
            <p:cNvPr id="45" name="Picture 2" descr="D:\School\PhD\Publication Output &amp; Reports\ESTC 2012\Poster\Logo UWB - invert.e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476705" y="3150711"/>
              <a:ext cx="2364283" cy="1074231"/>
            </a:xfrm>
            <a:prstGeom prst="rect">
              <a:avLst/>
            </a:prstGeom>
            <a:noFill/>
            <a:ln w="9525">
              <a:noFill/>
              <a:miter lim="800000"/>
              <a:headEnd/>
              <a:tailEnd/>
            </a:ln>
          </p:spPr>
        </p:pic>
        <p:pic>
          <p:nvPicPr>
            <p:cNvPr id="46" name="Picture 3" descr="D:\School\PhD\TimeSheets &amp; Bureaucracy\_University graphics\Logo_RICE_final - invert -slv.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58847" y="4144725"/>
              <a:ext cx="1176937" cy="287752"/>
            </a:xfrm>
            <a:prstGeom prst="rect">
              <a:avLst/>
            </a:prstGeom>
            <a:noFill/>
            <a:ln w="9525">
              <a:noFill/>
              <a:miter lim="800000"/>
              <a:headEnd/>
              <a:tailEnd/>
            </a:ln>
          </p:spPr>
        </p:pic>
      </p:grpSp>
      <p:pic>
        <p:nvPicPr>
          <p:cNvPr id="25" name="Picture 5" descr="C:\Users\kaspar\Downloads\Screenshot_20171119-094822.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420422" y="1133929"/>
            <a:ext cx="1941258" cy="1335929"/>
          </a:xfrm>
          <a:prstGeom prst="rect">
            <a:avLst/>
          </a:prstGeom>
          <a:noFill/>
          <a:ln>
            <a:solidFill>
              <a:schemeClr val="bg1">
                <a:lumMod val="75000"/>
              </a:schemeClr>
            </a:solidFill>
          </a:ln>
        </p:spPr>
      </p:pic>
      <p:sp>
        <p:nvSpPr>
          <p:cNvPr id="26" name="Obdélník 14"/>
          <p:cNvSpPr>
            <a:spLocks noChangeArrowheads="1"/>
          </p:cNvSpPr>
          <p:nvPr/>
        </p:nvSpPr>
        <p:spPr bwMode="auto">
          <a:xfrm>
            <a:off x="407368" y="1175730"/>
            <a:ext cx="5184576"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8288" indent="-2682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600"/>
              </a:spcBef>
              <a:buClr>
                <a:schemeClr val="accent1">
                  <a:lumMod val="75000"/>
                </a:schemeClr>
              </a:buClr>
              <a:buSzPct val="70000"/>
              <a:buFont typeface="Wingdings 3" panose="05040102010807070707" pitchFamily="18" charset="2"/>
              <a:buChar char=""/>
            </a:pPr>
            <a:r>
              <a:rPr lang="en-US" altLang="cs-CZ" sz="1800" dirty="0" err="1" smtClean="0">
                <a:solidFill>
                  <a:srgbClr val="4A5CA8"/>
                </a:solidFill>
                <a:latin typeface="Arial" panose="020B0604020202020204" pitchFamily="34" charset="0"/>
              </a:rPr>
              <a:t>SensPRO</a:t>
            </a:r>
            <a:r>
              <a:rPr lang="en-US" altLang="cs-CZ" sz="1800" dirty="0" smtClean="0">
                <a:solidFill>
                  <a:srgbClr val="4A5CA8"/>
                </a:solidFill>
                <a:latin typeface="Arial" panose="020B0604020202020204" pitchFamily="34" charset="0"/>
              </a:rPr>
              <a:t> application for both Android and iOS based phones.</a:t>
            </a:r>
          </a:p>
          <a:p>
            <a:pPr>
              <a:lnSpc>
                <a:spcPct val="100000"/>
              </a:lnSpc>
              <a:spcBef>
                <a:spcPts val="600"/>
              </a:spcBef>
              <a:buClr>
                <a:schemeClr val="accent1">
                  <a:lumMod val="75000"/>
                </a:schemeClr>
              </a:buClr>
              <a:buSzPct val="70000"/>
              <a:buFont typeface="Wingdings 3" panose="05040102010807070707" pitchFamily="18" charset="2"/>
              <a:buChar char=""/>
            </a:pPr>
            <a:r>
              <a:rPr lang="en-US" altLang="cs-CZ" sz="1800" dirty="0" smtClean="0">
                <a:solidFill>
                  <a:srgbClr val="4A5CA8"/>
                </a:solidFill>
                <a:latin typeface="Arial" panose="020B0604020202020204" pitchFamily="34" charset="0"/>
              </a:rPr>
              <a:t>Possible to download from Google play and App store.</a:t>
            </a:r>
          </a:p>
          <a:p>
            <a:pPr>
              <a:lnSpc>
                <a:spcPct val="100000"/>
              </a:lnSpc>
              <a:spcBef>
                <a:spcPts val="600"/>
              </a:spcBef>
              <a:buClr>
                <a:schemeClr val="accent1">
                  <a:lumMod val="75000"/>
                </a:schemeClr>
              </a:buClr>
              <a:buSzPct val="70000"/>
              <a:buFont typeface="Wingdings 3" panose="05040102010807070707" pitchFamily="18" charset="2"/>
              <a:buChar char=""/>
            </a:pPr>
            <a:r>
              <a:rPr lang="en-US" altLang="cs-CZ" sz="1800" dirty="0" smtClean="0">
                <a:solidFill>
                  <a:srgbClr val="4A5CA8"/>
                </a:solidFill>
                <a:latin typeface="Arial" panose="020B0604020202020204" pitchFamily="34" charset="0"/>
              </a:rPr>
              <a:t>The Glove introduced to the market </a:t>
            </a:r>
            <a:r>
              <a:rPr lang="en-US" altLang="cs-CZ" sz="1800" dirty="0" smtClean="0">
                <a:solidFill>
                  <a:schemeClr val="tx1">
                    <a:lumMod val="50000"/>
                    <a:lumOff val="50000"/>
                  </a:schemeClr>
                </a:solidFill>
                <a:latin typeface="Arial" panose="020B0604020202020204" pitchFamily="34" charset="0"/>
              </a:rPr>
              <a:t>(A+A Trade fair 2017).</a:t>
            </a:r>
          </a:p>
          <a:p>
            <a:pPr>
              <a:lnSpc>
                <a:spcPct val="100000"/>
              </a:lnSpc>
              <a:spcBef>
                <a:spcPts val="600"/>
              </a:spcBef>
              <a:buClr>
                <a:schemeClr val="accent1">
                  <a:lumMod val="75000"/>
                </a:schemeClr>
              </a:buClr>
              <a:buSzPct val="70000"/>
              <a:buFont typeface="Wingdings 3" panose="05040102010807070707" pitchFamily="18" charset="2"/>
              <a:buChar char=""/>
            </a:pPr>
            <a:r>
              <a:rPr lang="en-US" altLang="cs-CZ" sz="1800" dirty="0" smtClean="0">
                <a:solidFill>
                  <a:srgbClr val="4A5CA8"/>
                </a:solidFill>
                <a:latin typeface="Arial" panose="020B0604020202020204" pitchFamily="34" charset="0"/>
              </a:rPr>
              <a:t>European patent for the glove pending.</a:t>
            </a:r>
          </a:p>
          <a:p>
            <a:pPr marL="0" indent="0">
              <a:lnSpc>
                <a:spcPct val="100000"/>
              </a:lnSpc>
              <a:spcBef>
                <a:spcPts val="0"/>
              </a:spcBef>
              <a:buClr>
                <a:schemeClr val="accent1">
                  <a:lumMod val="75000"/>
                </a:schemeClr>
              </a:buClr>
              <a:buSzPct val="70000"/>
              <a:buNone/>
            </a:pPr>
            <a:endParaRPr lang="en-US" altLang="cs-CZ" sz="1800" dirty="0">
              <a:solidFill>
                <a:srgbClr val="4A5CA8"/>
              </a:solidFill>
              <a:latin typeface="Arial" panose="020B0604020202020204" pitchFamily="34" charset="0"/>
            </a:endParaRPr>
          </a:p>
        </p:txBody>
      </p:sp>
      <p:pic>
        <p:nvPicPr>
          <p:cNvPr id="27" name="Picture 2" descr="https://www.senspro.cz/assets/img/aplikace-1-en.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99200" y="997736"/>
            <a:ext cx="2085232" cy="3600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www.senspro.cz/assets/img/aplikace-2.gif"/>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984432" y="975466"/>
            <a:ext cx="2087731" cy="3604715"/>
          </a:xfrm>
          <a:prstGeom prst="rect">
            <a:avLst/>
          </a:prstGeom>
          <a:noFill/>
          <a:extLst>
            <a:ext uri="{909E8E84-426E-40DD-AFC4-6F175D3DCCD1}">
              <a14:hiddenFill xmlns:a14="http://schemas.microsoft.com/office/drawing/2010/main">
                <a:solidFill>
                  <a:srgbClr val="FFFFFF"/>
                </a:solidFill>
              </a14:hiddenFill>
            </a:ext>
          </a:extLst>
        </p:spPr>
      </p:pic>
      <p:pic>
        <p:nvPicPr>
          <p:cNvPr id="29" name="Obrázek 28"/>
          <p:cNvPicPr>
            <a:picLocks noChangeAspect="1"/>
          </p:cNvPicPr>
          <p:nvPr/>
        </p:nvPicPr>
        <p:blipFill>
          <a:blip r:embed="rId7"/>
          <a:stretch>
            <a:fillRect/>
          </a:stretch>
        </p:blipFill>
        <p:spPr>
          <a:xfrm>
            <a:off x="6917850" y="4580181"/>
            <a:ext cx="5274150" cy="1821594"/>
          </a:xfrm>
          <a:prstGeom prst="rect">
            <a:avLst/>
          </a:prstGeom>
        </p:spPr>
      </p:pic>
      <p:pic>
        <p:nvPicPr>
          <p:cNvPr id="30" name="Obrázek 29"/>
          <p:cNvPicPr>
            <a:picLocks noChangeAspect="1"/>
          </p:cNvPicPr>
          <p:nvPr/>
        </p:nvPicPr>
        <p:blipFill>
          <a:blip r:embed="rId8"/>
          <a:stretch>
            <a:fillRect/>
          </a:stretch>
        </p:blipFill>
        <p:spPr>
          <a:xfrm>
            <a:off x="438209" y="3549084"/>
            <a:ext cx="5347114" cy="1719897"/>
          </a:xfrm>
          <a:prstGeom prst="rect">
            <a:avLst/>
          </a:prstGeom>
        </p:spPr>
      </p:pic>
      <p:sp>
        <p:nvSpPr>
          <p:cNvPr id="31" name="TextovéPole 30"/>
          <p:cNvSpPr txBox="1"/>
          <p:nvPr/>
        </p:nvSpPr>
        <p:spPr>
          <a:xfrm>
            <a:off x="1023534" y="5337089"/>
            <a:ext cx="4176464" cy="307777"/>
          </a:xfrm>
          <a:prstGeom prst="rect">
            <a:avLst/>
          </a:prstGeom>
          <a:noFill/>
        </p:spPr>
        <p:txBody>
          <a:bodyPr wrap="square" rtlCol="0">
            <a:spAutoFit/>
          </a:bodyPr>
          <a:lstStyle/>
          <a:p>
            <a:pPr algn="ctr"/>
            <a:r>
              <a:rPr lang="en-US" sz="1400" b="1" i="1" dirty="0" smtClean="0">
                <a:solidFill>
                  <a:srgbClr val="2F396B"/>
                </a:solidFill>
                <a:latin typeface="Arial" panose="020B0604020202020204" pitchFamily="34" charset="0"/>
              </a:rPr>
              <a:t>Bar graph – factory settings for limit values.</a:t>
            </a:r>
          </a:p>
        </p:txBody>
      </p:sp>
    </p:spTree>
    <p:extLst>
      <p:ext uri="{BB962C8B-B14F-4D97-AF65-F5344CB8AC3E}">
        <p14:creationId xmlns:p14="http://schemas.microsoft.com/office/powerpoint/2010/main" val="29042484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123"/>
          <p:cNvSpPr>
            <a:spLocks noChangeArrowheads="1"/>
          </p:cNvSpPr>
          <p:nvPr/>
        </p:nvSpPr>
        <p:spPr bwMode="auto">
          <a:xfrm>
            <a:off x="407368" y="188640"/>
            <a:ext cx="6624638" cy="830997"/>
          </a:xfrm>
          <a:prstGeom prst="rect">
            <a:avLst/>
          </a:prstGeom>
          <a:noFill/>
          <a:ln w="9525">
            <a:noFill/>
            <a:miter lim="800000"/>
            <a:headEnd/>
            <a:tailEnd/>
          </a:ln>
        </p:spPr>
        <p:txBody>
          <a:bodyPr>
            <a:spAutoFit/>
          </a:bodyPr>
          <a:lstStyle/>
          <a:p>
            <a:r>
              <a:rPr lang="cs-CZ" sz="2200" b="1" i="1" dirty="0" smtClean="0">
                <a:solidFill>
                  <a:schemeClr val="bg1"/>
                </a:solidFill>
                <a:latin typeface="Verdana" pitchFamily="34" charset="0"/>
              </a:rPr>
              <a:t>2.2 ADVANTEX</a:t>
            </a:r>
            <a:r>
              <a:rPr lang="cs-CZ" sz="2400" b="1" i="1" dirty="0" smtClean="0">
                <a:solidFill>
                  <a:schemeClr val="bg1"/>
                </a:solidFill>
                <a:latin typeface="Verdana" pitchFamily="34" charset="0"/>
              </a:rPr>
              <a:t> Project </a:t>
            </a:r>
            <a:r>
              <a:rPr lang="cs-CZ" sz="2400" b="1" i="1" dirty="0">
                <a:solidFill>
                  <a:schemeClr val="bg1"/>
                </a:solidFill>
                <a:latin typeface="Verdana" pitchFamily="34" charset="0"/>
              </a:rPr>
              <a:t>- SmartPro2 suit</a:t>
            </a:r>
            <a:endParaRPr lang="cs-CZ" sz="2400" b="1" i="1" dirty="0" smtClean="0">
              <a:solidFill>
                <a:schemeClr val="bg1"/>
              </a:solidFill>
              <a:latin typeface="Verdana" pitchFamily="34" charset="0"/>
            </a:endParaRPr>
          </a:p>
        </p:txBody>
      </p:sp>
      <p:grpSp>
        <p:nvGrpSpPr>
          <p:cNvPr id="44" name="Skupina 43"/>
          <p:cNvGrpSpPr/>
          <p:nvPr/>
        </p:nvGrpSpPr>
        <p:grpSpPr>
          <a:xfrm>
            <a:off x="10668000" y="83924"/>
            <a:ext cx="1301400" cy="705535"/>
            <a:chOff x="9476705" y="3150711"/>
            <a:chExt cx="2364283" cy="1281766"/>
          </a:xfrm>
        </p:grpSpPr>
        <p:pic>
          <p:nvPicPr>
            <p:cNvPr id="45" name="Picture 2" descr="D:\School\PhD\Publication Output &amp; Reports\ESTC 2012\Poster\Logo UWB - invert.e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476705" y="3150711"/>
              <a:ext cx="2364283" cy="1074231"/>
            </a:xfrm>
            <a:prstGeom prst="rect">
              <a:avLst/>
            </a:prstGeom>
            <a:noFill/>
            <a:ln w="9525">
              <a:noFill/>
              <a:miter lim="800000"/>
              <a:headEnd/>
              <a:tailEnd/>
            </a:ln>
          </p:spPr>
        </p:pic>
        <p:pic>
          <p:nvPicPr>
            <p:cNvPr id="46" name="Picture 3" descr="D:\School\PhD\TimeSheets &amp; Bureaucracy\_University graphics\Logo_RICE_final - invert -slv.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58847" y="4144725"/>
              <a:ext cx="1176937" cy="287752"/>
            </a:xfrm>
            <a:prstGeom prst="rect">
              <a:avLst/>
            </a:prstGeom>
            <a:noFill/>
            <a:ln w="9525">
              <a:noFill/>
              <a:miter lim="800000"/>
              <a:headEnd/>
              <a:tailEnd/>
            </a:ln>
          </p:spPr>
        </p:pic>
      </p:grpSp>
      <p:pic>
        <p:nvPicPr>
          <p:cNvPr id="13" name="Obrázek 12"/>
          <p:cNvPicPr>
            <a:picLocks noChangeAspect="1"/>
          </p:cNvPicPr>
          <p:nvPr/>
        </p:nvPicPr>
        <p:blipFill>
          <a:blip r:embed="rId4"/>
          <a:stretch>
            <a:fillRect/>
          </a:stretch>
        </p:blipFill>
        <p:spPr>
          <a:xfrm>
            <a:off x="10419532" y="1714531"/>
            <a:ext cx="1664757" cy="2504703"/>
          </a:xfrm>
          <a:prstGeom prst="rect">
            <a:avLst/>
          </a:prstGeom>
        </p:spPr>
      </p:pic>
      <p:pic>
        <p:nvPicPr>
          <p:cNvPr id="14" name="Obrázek 13"/>
          <p:cNvPicPr>
            <a:picLocks noChangeAspect="1"/>
          </p:cNvPicPr>
          <p:nvPr/>
        </p:nvPicPr>
        <p:blipFill rotWithShape="1">
          <a:blip r:embed="rId5"/>
          <a:srcRect t="5640"/>
          <a:stretch/>
        </p:blipFill>
        <p:spPr>
          <a:xfrm>
            <a:off x="263352" y="4189686"/>
            <a:ext cx="2025594" cy="1883849"/>
          </a:xfrm>
          <a:prstGeom prst="rect">
            <a:avLst/>
          </a:prstGeom>
        </p:spPr>
      </p:pic>
      <p:pic>
        <p:nvPicPr>
          <p:cNvPr id="15" name="Obrázek 14"/>
          <p:cNvPicPr>
            <a:picLocks noChangeAspect="1"/>
          </p:cNvPicPr>
          <p:nvPr/>
        </p:nvPicPr>
        <p:blipFill rotWithShape="1">
          <a:blip r:embed="rId6"/>
          <a:srcRect l="15420" t="12061"/>
          <a:stretch/>
        </p:blipFill>
        <p:spPr>
          <a:xfrm rot="1373718">
            <a:off x="464577" y="1234298"/>
            <a:ext cx="1569299" cy="1501326"/>
          </a:xfrm>
          <a:prstGeom prst="rect">
            <a:avLst/>
          </a:prstGeom>
        </p:spPr>
      </p:pic>
      <p:pic>
        <p:nvPicPr>
          <p:cNvPr id="16" name="Obrázek 15"/>
          <p:cNvPicPr>
            <a:picLocks noChangeAspect="1"/>
          </p:cNvPicPr>
          <p:nvPr/>
        </p:nvPicPr>
        <p:blipFill>
          <a:blip r:embed="rId7"/>
          <a:stretch>
            <a:fillRect/>
          </a:stretch>
        </p:blipFill>
        <p:spPr>
          <a:xfrm>
            <a:off x="3487932" y="1053557"/>
            <a:ext cx="3078899" cy="5144014"/>
          </a:xfrm>
          <a:prstGeom prst="rect">
            <a:avLst/>
          </a:prstGeom>
        </p:spPr>
      </p:pic>
      <p:sp>
        <p:nvSpPr>
          <p:cNvPr id="17" name="TextovéPole 16"/>
          <p:cNvSpPr txBox="1"/>
          <p:nvPr/>
        </p:nvSpPr>
        <p:spPr>
          <a:xfrm>
            <a:off x="1471192" y="5281745"/>
            <a:ext cx="2595277" cy="523220"/>
          </a:xfrm>
          <a:prstGeom prst="rect">
            <a:avLst/>
          </a:prstGeom>
          <a:noFill/>
        </p:spPr>
        <p:txBody>
          <a:bodyPr wrap="square" rtlCol="0">
            <a:spAutoFit/>
          </a:bodyPr>
          <a:lstStyle/>
          <a:p>
            <a:pPr algn="ctr"/>
            <a:r>
              <a:rPr lang="en-US" sz="1400" b="1" i="1" dirty="0" smtClean="0">
                <a:solidFill>
                  <a:srgbClr val="2F396B"/>
                </a:solidFill>
                <a:latin typeface="Arial" panose="020B0604020202020204" pitchFamily="34" charset="0"/>
              </a:rPr>
              <a:t>Suit control unit</a:t>
            </a:r>
          </a:p>
          <a:p>
            <a:pPr algn="ctr"/>
            <a:r>
              <a:rPr lang="en-US" sz="1400" i="1" dirty="0" smtClean="0">
                <a:solidFill>
                  <a:srgbClr val="2F396B"/>
                </a:solidFill>
                <a:latin typeface="Arial" panose="020B0604020202020204" pitchFamily="34" charset="0"/>
              </a:rPr>
              <a:t>(black box function)</a:t>
            </a:r>
            <a:endParaRPr lang="en-US" sz="1400" i="1" dirty="0">
              <a:solidFill>
                <a:srgbClr val="2F396B"/>
              </a:solidFill>
              <a:latin typeface="Arial" panose="020B0604020202020204" pitchFamily="34" charset="0"/>
            </a:endParaRPr>
          </a:p>
        </p:txBody>
      </p:sp>
      <p:sp>
        <p:nvSpPr>
          <p:cNvPr id="18" name="TextovéPole 17"/>
          <p:cNvSpPr txBox="1"/>
          <p:nvPr/>
        </p:nvSpPr>
        <p:spPr>
          <a:xfrm>
            <a:off x="48489" y="2703579"/>
            <a:ext cx="2595277" cy="307777"/>
          </a:xfrm>
          <a:prstGeom prst="rect">
            <a:avLst/>
          </a:prstGeom>
          <a:noFill/>
        </p:spPr>
        <p:txBody>
          <a:bodyPr wrap="square" rtlCol="0">
            <a:spAutoFit/>
          </a:bodyPr>
          <a:lstStyle/>
          <a:p>
            <a:pPr algn="ctr"/>
            <a:r>
              <a:rPr lang="en-US" sz="1400" b="1" i="1" dirty="0" smtClean="0">
                <a:solidFill>
                  <a:srgbClr val="2F396B"/>
                </a:solidFill>
                <a:latin typeface="Arial" panose="020B0604020202020204" pitchFamily="34" charset="0"/>
              </a:rPr>
              <a:t>Control button</a:t>
            </a:r>
            <a:endParaRPr lang="en-US" sz="1400" b="1" i="1" dirty="0">
              <a:solidFill>
                <a:srgbClr val="2F396B"/>
              </a:solidFill>
              <a:latin typeface="Arial" panose="020B0604020202020204" pitchFamily="34" charset="0"/>
            </a:endParaRPr>
          </a:p>
        </p:txBody>
      </p:sp>
      <p:cxnSp>
        <p:nvCxnSpPr>
          <p:cNvPr id="19" name="Přímá spojnice 18"/>
          <p:cNvCxnSpPr/>
          <p:nvPr/>
        </p:nvCxnSpPr>
        <p:spPr>
          <a:xfrm flipH="1" flipV="1">
            <a:off x="2173804" y="2780928"/>
            <a:ext cx="2482036" cy="812204"/>
          </a:xfrm>
          <a:prstGeom prst="line">
            <a:avLst/>
          </a:prstGeom>
          <a:ln>
            <a:headEnd type="none"/>
            <a:tailEnd type="oval"/>
          </a:ln>
        </p:spPr>
        <p:style>
          <a:lnRef idx="2">
            <a:schemeClr val="accent1"/>
          </a:lnRef>
          <a:fillRef idx="0">
            <a:schemeClr val="accent1"/>
          </a:fillRef>
          <a:effectRef idx="1">
            <a:schemeClr val="accent1"/>
          </a:effectRef>
          <a:fontRef idx="minor">
            <a:schemeClr val="tx1"/>
          </a:fontRef>
        </p:style>
      </p:cxnSp>
      <p:cxnSp>
        <p:nvCxnSpPr>
          <p:cNvPr id="20" name="Přímá spojnice 19"/>
          <p:cNvCxnSpPr/>
          <p:nvPr/>
        </p:nvCxnSpPr>
        <p:spPr>
          <a:xfrm flipV="1">
            <a:off x="5575026" y="1731950"/>
            <a:ext cx="991805" cy="628078"/>
          </a:xfrm>
          <a:prstGeom prst="line">
            <a:avLst/>
          </a:prstGeom>
          <a:ln>
            <a:headEnd type="none"/>
            <a:tailEnd type="oval"/>
          </a:ln>
        </p:spPr>
        <p:style>
          <a:lnRef idx="2">
            <a:schemeClr val="accent1"/>
          </a:lnRef>
          <a:fillRef idx="0">
            <a:schemeClr val="accent1"/>
          </a:fillRef>
          <a:effectRef idx="1">
            <a:schemeClr val="accent1"/>
          </a:effectRef>
          <a:fontRef idx="minor">
            <a:schemeClr val="tx1"/>
          </a:fontRef>
        </p:style>
      </p:cxnSp>
      <p:sp>
        <p:nvSpPr>
          <p:cNvPr id="21" name="TextovéPole 20"/>
          <p:cNvSpPr txBox="1"/>
          <p:nvPr/>
        </p:nvSpPr>
        <p:spPr>
          <a:xfrm>
            <a:off x="5842410" y="1323168"/>
            <a:ext cx="2595277" cy="307777"/>
          </a:xfrm>
          <a:prstGeom prst="rect">
            <a:avLst/>
          </a:prstGeom>
          <a:noFill/>
        </p:spPr>
        <p:txBody>
          <a:bodyPr wrap="square" rtlCol="0">
            <a:spAutoFit/>
          </a:bodyPr>
          <a:lstStyle/>
          <a:p>
            <a:pPr algn="ctr"/>
            <a:r>
              <a:rPr lang="en-US" sz="1400" b="1" i="1" dirty="0" smtClean="0">
                <a:solidFill>
                  <a:srgbClr val="2F396B"/>
                </a:solidFill>
                <a:latin typeface="Arial" panose="020B0604020202020204" pitchFamily="34" charset="0"/>
              </a:rPr>
              <a:t>Emergency strip</a:t>
            </a:r>
            <a:endParaRPr lang="cs-CZ" sz="1400" b="1" i="1" dirty="0" smtClean="0">
              <a:solidFill>
                <a:srgbClr val="2F396B"/>
              </a:solidFill>
              <a:latin typeface="Arial" panose="020B0604020202020204" pitchFamily="34" charset="0"/>
            </a:endParaRPr>
          </a:p>
        </p:txBody>
      </p:sp>
      <p:cxnSp>
        <p:nvCxnSpPr>
          <p:cNvPr id="22" name="Přímá spojnice 21"/>
          <p:cNvCxnSpPr/>
          <p:nvPr/>
        </p:nvCxnSpPr>
        <p:spPr>
          <a:xfrm flipH="1">
            <a:off x="2288946" y="3990390"/>
            <a:ext cx="2433125" cy="1022786"/>
          </a:xfrm>
          <a:prstGeom prst="line">
            <a:avLst/>
          </a:prstGeom>
          <a:ln>
            <a:headEnd type="none"/>
            <a:tailEnd type="oval"/>
          </a:ln>
        </p:spPr>
        <p:style>
          <a:lnRef idx="2">
            <a:schemeClr val="accent1"/>
          </a:lnRef>
          <a:fillRef idx="0">
            <a:schemeClr val="accent1"/>
          </a:fillRef>
          <a:effectRef idx="1">
            <a:schemeClr val="accent1"/>
          </a:effectRef>
          <a:fontRef idx="minor">
            <a:schemeClr val="tx1"/>
          </a:fontRef>
        </p:style>
      </p:cxnSp>
      <p:cxnSp>
        <p:nvCxnSpPr>
          <p:cNvPr id="23" name="Přímá spojnice 22"/>
          <p:cNvCxnSpPr/>
          <p:nvPr/>
        </p:nvCxnSpPr>
        <p:spPr>
          <a:xfrm flipV="1">
            <a:off x="5887157" y="1584778"/>
            <a:ext cx="2849357" cy="1272689"/>
          </a:xfrm>
          <a:prstGeom prst="line">
            <a:avLst/>
          </a:prstGeom>
          <a:ln>
            <a:headEnd type="none"/>
            <a:tailEnd type="oval"/>
          </a:ln>
        </p:spPr>
        <p:style>
          <a:lnRef idx="2">
            <a:schemeClr val="accent1"/>
          </a:lnRef>
          <a:fillRef idx="0">
            <a:schemeClr val="accent1"/>
          </a:fillRef>
          <a:effectRef idx="1">
            <a:schemeClr val="accent1"/>
          </a:effectRef>
          <a:fontRef idx="minor">
            <a:schemeClr val="tx1"/>
          </a:fontRef>
        </p:style>
      </p:cxnSp>
      <p:sp>
        <p:nvSpPr>
          <p:cNvPr id="24" name="TextovéPole 23"/>
          <p:cNvSpPr txBox="1"/>
          <p:nvPr/>
        </p:nvSpPr>
        <p:spPr>
          <a:xfrm>
            <a:off x="8471587" y="1398221"/>
            <a:ext cx="2595277" cy="307777"/>
          </a:xfrm>
          <a:prstGeom prst="rect">
            <a:avLst/>
          </a:prstGeom>
          <a:noFill/>
        </p:spPr>
        <p:txBody>
          <a:bodyPr wrap="square" rtlCol="0">
            <a:spAutoFit/>
          </a:bodyPr>
          <a:lstStyle/>
          <a:p>
            <a:pPr algn="ctr"/>
            <a:r>
              <a:rPr lang="en-US" sz="1400" b="1" i="1" dirty="0" smtClean="0">
                <a:solidFill>
                  <a:srgbClr val="2F396B"/>
                </a:solidFill>
                <a:latin typeface="Arial" panose="020B0604020202020204" pitchFamily="34" charset="0"/>
              </a:rPr>
              <a:t>Temperature sensors</a:t>
            </a:r>
          </a:p>
        </p:txBody>
      </p:sp>
      <p:pic>
        <p:nvPicPr>
          <p:cNvPr id="32" name="Obrázek 31"/>
          <p:cNvPicPr>
            <a:picLocks noChangeAspect="1"/>
          </p:cNvPicPr>
          <p:nvPr/>
        </p:nvPicPr>
        <p:blipFill>
          <a:blip r:embed="rId8"/>
          <a:stretch>
            <a:fillRect/>
          </a:stretch>
        </p:blipFill>
        <p:spPr>
          <a:xfrm>
            <a:off x="8795253" y="1738110"/>
            <a:ext cx="1615218" cy="2487284"/>
          </a:xfrm>
          <a:prstGeom prst="rect">
            <a:avLst/>
          </a:prstGeom>
        </p:spPr>
      </p:pic>
      <p:cxnSp>
        <p:nvCxnSpPr>
          <p:cNvPr id="33" name="Přímá spojnice 32"/>
          <p:cNvCxnSpPr/>
          <p:nvPr/>
        </p:nvCxnSpPr>
        <p:spPr>
          <a:xfrm>
            <a:off x="6252859" y="3535860"/>
            <a:ext cx="2483655" cy="1189284"/>
          </a:xfrm>
          <a:prstGeom prst="line">
            <a:avLst/>
          </a:prstGeom>
          <a:ln>
            <a:headEnd type="none"/>
            <a:tailEnd type="oval"/>
          </a:ln>
        </p:spPr>
        <p:style>
          <a:lnRef idx="2">
            <a:schemeClr val="accent1"/>
          </a:lnRef>
          <a:fillRef idx="0">
            <a:schemeClr val="accent1"/>
          </a:fillRef>
          <a:effectRef idx="1">
            <a:schemeClr val="accent1"/>
          </a:effectRef>
          <a:fontRef idx="minor">
            <a:schemeClr val="tx1"/>
          </a:fontRef>
        </p:style>
      </p:cxnSp>
      <p:sp>
        <p:nvSpPr>
          <p:cNvPr id="34" name="TextovéPole 33"/>
          <p:cNvSpPr txBox="1"/>
          <p:nvPr/>
        </p:nvSpPr>
        <p:spPr>
          <a:xfrm>
            <a:off x="8644463" y="4647670"/>
            <a:ext cx="2595277" cy="307777"/>
          </a:xfrm>
          <a:prstGeom prst="rect">
            <a:avLst/>
          </a:prstGeom>
          <a:noFill/>
        </p:spPr>
        <p:txBody>
          <a:bodyPr wrap="square" rtlCol="0">
            <a:spAutoFit/>
          </a:bodyPr>
          <a:lstStyle/>
          <a:p>
            <a:pPr algn="ctr"/>
            <a:r>
              <a:rPr lang="en-US" sz="1400" b="1" i="1" dirty="0" smtClean="0">
                <a:solidFill>
                  <a:srgbClr val="2F396B"/>
                </a:solidFill>
                <a:latin typeface="Arial" panose="020B0604020202020204" pitchFamily="34" charset="0"/>
              </a:rPr>
              <a:t>Active LED illumination</a:t>
            </a:r>
          </a:p>
        </p:txBody>
      </p:sp>
      <p:pic>
        <p:nvPicPr>
          <p:cNvPr id="35" name="Obrázek 34"/>
          <p:cNvPicPr>
            <a:picLocks noChangeAspect="1"/>
          </p:cNvPicPr>
          <p:nvPr/>
        </p:nvPicPr>
        <p:blipFill rotWithShape="1">
          <a:blip r:embed="rId9"/>
          <a:srcRect t="18480" r="8663"/>
          <a:stretch/>
        </p:blipFill>
        <p:spPr>
          <a:xfrm rot="21331893">
            <a:off x="9314742" y="5047505"/>
            <a:ext cx="1254718" cy="903746"/>
          </a:xfrm>
          <a:prstGeom prst="rect">
            <a:avLst/>
          </a:prstGeom>
        </p:spPr>
      </p:pic>
      <p:cxnSp>
        <p:nvCxnSpPr>
          <p:cNvPr id="36" name="Přímá spojnice 35"/>
          <p:cNvCxnSpPr/>
          <p:nvPr/>
        </p:nvCxnSpPr>
        <p:spPr>
          <a:xfrm>
            <a:off x="5842410" y="5039183"/>
            <a:ext cx="724421" cy="504172"/>
          </a:xfrm>
          <a:prstGeom prst="line">
            <a:avLst/>
          </a:prstGeom>
          <a:ln>
            <a:headEnd type="none"/>
            <a:tailEnd type="oval"/>
          </a:ln>
        </p:spPr>
        <p:style>
          <a:lnRef idx="2">
            <a:schemeClr val="accent1"/>
          </a:lnRef>
          <a:fillRef idx="0">
            <a:schemeClr val="accent1"/>
          </a:fillRef>
          <a:effectRef idx="1">
            <a:schemeClr val="accent1"/>
          </a:effectRef>
          <a:fontRef idx="minor">
            <a:schemeClr val="tx1"/>
          </a:fontRef>
        </p:style>
      </p:cxnSp>
      <p:sp>
        <p:nvSpPr>
          <p:cNvPr id="37" name="TextovéPole 36"/>
          <p:cNvSpPr txBox="1"/>
          <p:nvPr/>
        </p:nvSpPr>
        <p:spPr>
          <a:xfrm>
            <a:off x="6383404" y="5623197"/>
            <a:ext cx="2595277" cy="307777"/>
          </a:xfrm>
          <a:prstGeom prst="rect">
            <a:avLst/>
          </a:prstGeom>
          <a:noFill/>
        </p:spPr>
        <p:txBody>
          <a:bodyPr wrap="square" rtlCol="0">
            <a:spAutoFit/>
          </a:bodyPr>
          <a:lstStyle/>
          <a:p>
            <a:r>
              <a:rPr lang="cs-CZ" sz="1400" b="1" i="1" dirty="0" smtClean="0">
                <a:solidFill>
                  <a:srgbClr val="2F396B"/>
                </a:solidFill>
                <a:latin typeface="Arial" panose="020B0604020202020204" pitchFamily="34" charset="0"/>
              </a:rPr>
              <a:t>LED </a:t>
            </a:r>
            <a:r>
              <a:rPr lang="cs-CZ" sz="1400" b="1" i="1" dirty="0" err="1" smtClean="0">
                <a:solidFill>
                  <a:srgbClr val="2F396B"/>
                </a:solidFill>
                <a:latin typeface="Arial" panose="020B0604020202020204" pitchFamily="34" charset="0"/>
              </a:rPr>
              <a:t>indicator</a:t>
            </a:r>
            <a:endParaRPr lang="en-US" sz="1400" b="1" i="1" dirty="0" smtClean="0">
              <a:solidFill>
                <a:srgbClr val="2F396B"/>
              </a:solidFill>
              <a:latin typeface="Arial" panose="020B0604020202020204" pitchFamily="34" charset="0"/>
            </a:endParaRPr>
          </a:p>
        </p:txBody>
      </p:sp>
    </p:spTree>
    <p:extLst>
      <p:ext uri="{BB962C8B-B14F-4D97-AF65-F5344CB8AC3E}">
        <p14:creationId xmlns:p14="http://schemas.microsoft.com/office/powerpoint/2010/main" val="2958492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123"/>
          <p:cNvSpPr>
            <a:spLocks noChangeArrowheads="1"/>
          </p:cNvSpPr>
          <p:nvPr/>
        </p:nvSpPr>
        <p:spPr bwMode="auto">
          <a:xfrm>
            <a:off x="407367" y="188640"/>
            <a:ext cx="7578267" cy="461665"/>
          </a:xfrm>
          <a:prstGeom prst="rect">
            <a:avLst/>
          </a:prstGeom>
          <a:noFill/>
          <a:ln w="9525">
            <a:noFill/>
            <a:miter lim="800000"/>
            <a:headEnd/>
            <a:tailEnd/>
          </a:ln>
        </p:spPr>
        <p:txBody>
          <a:bodyPr wrap="square">
            <a:spAutoFit/>
          </a:bodyPr>
          <a:lstStyle/>
          <a:p>
            <a:r>
              <a:rPr lang="cs-CZ" sz="2200" b="1" i="1" dirty="0" smtClean="0">
                <a:solidFill>
                  <a:schemeClr val="bg1"/>
                </a:solidFill>
                <a:latin typeface="Verdana" pitchFamily="34" charset="0"/>
              </a:rPr>
              <a:t>2.2 ADVANTEX</a:t>
            </a:r>
            <a:r>
              <a:rPr lang="cs-CZ" sz="2400" b="1" i="1" dirty="0" smtClean="0">
                <a:solidFill>
                  <a:schemeClr val="bg1"/>
                </a:solidFill>
                <a:latin typeface="Verdana" pitchFamily="34" charset="0"/>
              </a:rPr>
              <a:t> Project – SmartPro2 suit</a:t>
            </a:r>
            <a:endParaRPr lang="en-US" sz="2400" b="1" i="1" dirty="0">
              <a:solidFill>
                <a:schemeClr val="bg1"/>
              </a:solidFill>
              <a:latin typeface="Verdana" pitchFamily="34" charset="0"/>
            </a:endParaRPr>
          </a:p>
        </p:txBody>
      </p:sp>
      <p:grpSp>
        <p:nvGrpSpPr>
          <p:cNvPr id="44" name="Skupina 43"/>
          <p:cNvGrpSpPr/>
          <p:nvPr/>
        </p:nvGrpSpPr>
        <p:grpSpPr>
          <a:xfrm>
            <a:off x="10668000" y="83924"/>
            <a:ext cx="1301400" cy="705535"/>
            <a:chOff x="9476705" y="3150711"/>
            <a:chExt cx="2364283" cy="1281766"/>
          </a:xfrm>
        </p:grpSpPr>
        <p:pic>
          <p:nvPicPr>
            <p:cNvPr id="45" name="Picture 2" descr="D:\School\PhD\Publication Output &amp; Reports\ESTC 2012\Poster\Logo UWB - invert.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76705" y="3150711"/>
              <a:ext cx="2364283" cy="1074231"/>
            </a:xfrm>
            <a:prstGeom prst="rect">
              <a:avLst/>
            </a:prstGeom>
            <a:noFill/>
            <a:ln w="9525">
              <a:noFill/>
              <a:miter lim="800000"/>
              <a:headEnd/>
              <a:tailEnd/>
            </a:ln>
          </p:spPr>
        </p:pic>
        <p:pic>
          <p:nvPicPr>
            <p:cNvPr id="46" name="Picture 3" descr="D:\School\PhD\TimeSheets &amp; Bureaucracy\_University graphics\Logo_RICE_final - invert -slv.e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58847" y="4144725"/>
              <a:ext cx="1176937" cy="287752"/>
            </a:xfrm>
            <a:prstGeom prst="rect">
              <a:avLst/>
            </a:prstGeom>
            <a:noFill/>
            <a:ln w="9525">
              <a:noFill/>
              <a:miter lim="800000"/>
              <a:headEnd/>
              <a:tailEnd/>
            </a:ln>
          </p:spPr>
        </p:pic>
      </p:grpSp>
      <p:sp>
        <p:nvSpPr>
          <p:cNvPr id="25" name="Obdélník 24"/>
          <p:cNvSpPr/>
          <p:nvPr/>
        </p:nvSpPr>
        <p:spPr>
          <a:xfrm>
            <a:off x="3431704" y="1222369"/>
            <a:ext cx="8760296" cy="41508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6" name="Obrázek 25"/>
          <p:cNvPicPr>
            <a:picLocks noChangeAspect="1"/>
          </p:cNvPicPr>
          <p:nvPr/>
        </p:nvPicPr>
        <p:blipFill rotWithShape="1">
          <a:blip r:embed="rId6" cstate="screen">
            <a:extLst>
              <a:ext uri="{28A0092B-C50C-407E-A947-70E740481C1C}">
                <a14:useLocalDpi xmlns:a14="http://schemas.microsoft.com/office/drawing/2010/main"/>
              </a:ext>
            </a:extLst>
          </a:blip>
          <a:srcRect l="5966" t="2013" r="5293" b="2691"/>
          <a:stretch/>
        </p:blipFill>
        <p:spPr>
          <a:xfrm>
            <a:off x="3693417" y="1648820"/>
            <a:ext cx="1911891" cy="3032655"/>
          </a:xfrm>
          <a:prstGeom prst="rect">
            <a:avLst/>
          </a:prstGeom>
        </p:spPr>
      </p:pic>
      <p:pic>
        <p:nvPicPr>
          <p:cNvPr id="27" name="Obrázek 26"/>
          <p:cNvPicPr>
            <a:picLocks noChangeAspect="1"/>
          </p:cNvPicPr>
          <p:nvPr/>
        </p:nvPicPr>
        <p:blipFill rotWithShape="1">
          <a:blip r:embed="rId7"/>
          <a:srcRect l="1521" t="510" r="2756"/>
          <a:stretch/>
        </p:blipFill>
        <p:spPr>
          <a:xfrm>
            <a:off x="7985635" y="1632650"/>
            <a:ext cx="1943659" cy="3048825"/>
          </a:xfrm>
          <a:prstGeom prst="rect">
            <a:avLst/>
          </a:prstGeom>
        </p:spPr>
      </p:pic>
      <p:pic>
        <p:nvPicPr>
          <p:cNvPr id="28" name="Obrázek 27"/>
          <p:cNvPicPr>
            <a:picLocks noChangeAspect="1"/>
          </p:cNvPicPr>
          <p:nvPr/>
        </p:nvPicPr>
        <p:blipFill rotWithShape="1">
          <a:blip r:embed="rId8"/>
          <a:srcRect l="3577" t="1" r="3951" b="1"/>
          <a:stretch/>
        </p:blipFill>
        <p:spPr>
          <a:xfrm>
            <a:off x="5882603" y="1628800"/>
            <a:ext cx="1884033" cy="3032655"/>
          </a:xfrm>
          <a:prstGeom prst="rect">
            <a:avLst/>
          </a:prstGeom>
        </p:spPr>
      </p:pic>
      <p:pic>
        <p:nvPicPr>
          <p:cNvPr id="29" name="Obrázek 28"/>
          <p:cNvPicPr>
            <a:picLocks noChangeAspect="1"/>
          </p:cNvPicPr>
          <p:nvPr/>
        </p:nvPicPr>
        <p:blipFill rotWithShape="1">
          <a:blip r:embed="rId9"/>
          <a:srcRect l="2182" r="2098" b="632"/>
          <a:stretch/>
        </p:blipFill>
        <p:spPr>
          <a:xfrm>
            <a:off x="10148293" y="1614571"/>
            <a:ext cx="1985473" cy="3110574"/>
          </a:xfrm>
          <a:prstGeom prst="rect">
            <a:avLst/>
          </a:prstGeom>
        </p:spPr>
      </p:pic>
      <p:sp>
        <p:nvSpPr>
          <p:cNvPr id="30" name="TextovéPole 29"/>
          <p:cNvSpPr txBox="1"/>
          <p:nvPr/>
        </p:nvSpPr>
        <p:spPr>
          <a:xfrm>
            <a:off x="263352" y="6096932"/>
            <a:ext cx="2595277" cy="307777"/>
          </a:xfrm>
          <a:prstGeom prst="rect">
            <a:avLst/>
          </a:prstGeom>
          <a:noFill/>
        </p:spPr>
        <p:txBody>
          <a:bodyPr wrap="square" rtlCol="0">
            <a:spAutoFit/>
          </a:bodyPr>
          <a:lstStyle/>
          <a:p>
            <a:pPr algn="ctr"/>
            <a:r>
              <a:rPr lang="en-US" sz="1400" b="1" i="1" dirty="0" smtClean="0">
                <a:solidFill>
                  <a:srgbClr val="2F396B"/>
                </a:solidFill>
                <a:latin typeface="Arial" panose="020B0604020202020204" pitchFamily="34" charset="0"/>
              </a:rPr>
              <a:t>Emergency strip</a:t>
            </a:r>
            <a:r>
              <a:rPr lang="cs-CZ" sz="1400" b="1" i="1" dirty="0" smtClean="0">
                <a:solidFill>
                  <a:srgbClr val="2F396B"/>
                </a:solidFill>
                <a:latin typeface="Arial" panose="020B0604020202020204" pitchFamily="34" charset="0"/>
              </a:rPr>
              <a:t> – video.</a:t>
            </a:r>
          </a:p>
        </p:txBody>
      </p:sp>
      <p:sp>
        <p:nvSpPr>
          <p:cNvPr id="31" name="TextovéPole 30"/>
          <p:cNvSpPr txBox="1"/>
          <p:nvPr/>
        </p:nvSpPr>
        <p:spPr>
          <a:xfrm>
            <a:off x="6030568" y="4853574"/>
            <a:ext cx="3877486" cy="307777"/>
          </a:xfrm>
          <a:prstGeom prst="rect">
            <a:avLst/>
          </a:prstGeom>
          <a:noFill/>
        </p:spPr>
        <p:txBody>
          <a:bodyPr wrap="square" rtlCol="0">
            <a:spAutoFit/>
          </a:bodyPr>
          <a:lstStyle/>
          <a:p>
            <a:pPr algn="ctr"/>
            <a:r>
              <a:rPr lang="en-US" sz="1400" b="1" i="1" dirty="0" smtClean="0">
                <a:solidFill>
                  <a:srgbClr val="2F396B"/>
                </a:solidFill>
                <a:latin typeface="Arial" panose="020B0604020202020204" pitchFamily="34" charset="0"/>
              </a:rPr>
              <a:t>Screenshots from the SW application.</a:t>
            </a:r>
          </a:p>
        </p:txBody>
      </p:sp>
      <p:pic>
        <p:nvPicPr>
          <p:cNvPr id="38" name="Clip - Segment1(00_00_11-00_00_2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07525" y="1137757"/>
            <a:ext cx="2789536" cy="4959175"/>
          </a:xfrm>
          <a:prstGeom prst="rect">
            <a:avLst/>
          </a:prstGeom>
        </p:spPr>
      </p:pic>
    </p:spTree>
    <p:extLst>
      <p:ext uri="{BB962C8B-B14F-4D97-AF65-F5344CB8AC3E}">
        <p14:creationId xmlns:p14="http://schemas.microsoft.com/office/powerpoint/2010/main" val="41520250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8"/>
                                        </p:tgtEl>
                                      </p:cBhvr>
                                    </p:cmd>
                                  </p:childTnLst>
                                </p:cTn>
                              </p:par>
                            </p:childTnLst>
                          </p:cTn>
                        </p:par>
                      </p:childTnLst>
                    </p:cTn>
                  </p:par>
                </p:childTnLst>
              </p:cTn>
              <p:nextCondLst>
                <p:cond evt="onClick" delay="0">
                  <p:tgtEl>
                    <p:spTgt spid="38"/>
                  </p:tgtEl>
                </p:cond>
              </p:nextCondLst>
            </p:seq>
            <p:video>
              <p:cMediaNode vol="80000">
                <p:cTn id="7" fill="hold" display="0">
                  <p:stCondLst>
                    <p:cond delay="indefinite"/>
                  </p:stCondLst>
                </p:cTn>
                <p:tgtEl>
                  <p:spTgt spid="3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123"/>
          <p:cNvSpPr>
            <a:spLocks noChangeArrowheads="1"/>
          </p:cNvSpPr>
          <p:nvPr/>
        </p:nvSpPr>
        <p:spPr bwMode="auto">
          <a:xfrm>
            <a:off x="407368" y="188640"/>
            <a:ext cx="6624638" cy="460375"/>
          </a:xfrm>
          <a:prstGeom prst="rect">
            <a:avLst/>
          </a:prstGeom>
          <a:noFill/>
          <a:ln w="9525">
            <a:noFill/>
            <a:miter lim="800000"/>
            <a:headEnd/>
            <a:tailEnd/>
          </a:ln>
        </p:spPr>
        <p:txBody>
          <a:bodyPr>
            <a:spAutoFit/>
          </a:bodyPr>
          <a:lstStyle/>
          <a:p>
            <a:r>
              <a:rPr lang="cs-CZ" sz="2200" b="1" i="1" dirty="0" smtClean="0">
                <a:solidFill>
                  <a:schemeClr val="bg1"/>
                </a:solidFill>
                <a:latin typeface="Verdana" pitchFamily="34" charset="0"/>
              </a:rPr>
              <a:t>2.2 ADVANTEX</a:t>
            </a:r>
            <a:r>
              <a:rPr lang="cs-CZ" sz="2400" b="1" i="1" dirty="0" smtClean="0">
                <a:solidFill>
                  <a:schemeClr val="bg1"/>
                </a:solidFill>
                <a:latin typeface="Verdana" pitchFamily="34" charset="0"/>
              </a:rPr>
              <a:t> Project - </a:t>
            </a:r>
            <a:r>
              <a:rPr lang="en-US" sz="2400" b="1" i="1" dirty="0" smtClean="0">
                <a:solidFill>
                  <a:schemeClr val="bg1"/>
                </a:solidFill>
                <a:latin typeface="Verdana" pitchFamily="34" charset="0"/>
              </a:rPr>
              <a:t>Achievements</a:t>
            </a:r>
            <a:endParaRPr lang="en-US" sz="2400" b="1" i="1" dirty="0">
              <a:solidFill>
                <a:schemeClr val="bg1"/>
              </a:solidFill>
              <a:latin typeface="Verdana" pitchFamily="34" charset="0"/>
            </a:endParaRPr>
          </a:p>
        </p:txBody>
      </p:sp>
      <p:grpSp>
        <p:nvGrpSpPr>
          <p:cNvPr id="44" name="Skupina 43"/>
          <p:cNvGrpSpPr/>
          <p:nvPr/>
        </p:nvGrpSpPr>
        <p:grpSpPr>
          <a:xfrm>
            <a:off x="10668000" y="83924"/>
            <a:ext cx="1301400" cy="705535"/>
            <a:chOff x="9476705" y="3150711"/>
            <a:chExt cx="2364283" cy="1281766"/>
          </a:xfrm>
        </p:grpSpPr>
        <p:pic>
          <p:nvPicPr>
            <p:cNvPr id="45" name="Picture 2" descr="D:\School\PhD\Publication Output &amp; Reports\ESTC 2012\Poster\Logo UWB - invert.e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476705" y="3150711"/>
              <a:ext cx="2364283" cy="1074231"/>
            </a:xfrm>
            <a:prstGeom prst="rect">
              <a:avLst/>
            </a:prstGeom>
            <a:noFill/>
            <a:ln w="9525">
              <a:noFill/>
              <a:miter lim="800000"/>
              <a:headEnd/>
              <a:tailEnd/>
            </a:ln>
          </p:spPr>
        </p:pic>
        <p:pic>
          <p:nvPicPr>
            <p:cNvPr id="46" name="Picture 3" descr="D:\School\PhD\TimeSheets &amp; Bureaucracy\_University graphics\Logo_RICE_final - invert -slv.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58847" y="4144725"/>
              <a:ext cx="1176937" cy="287752"/>
            </a:xfrm>
            <a:prstGeom prst="rect">
              <a:avLst/>
            </a:prstGeom>
            <a:noFill/>
            <a:ln w="9525">
              <a:noFill/>
              <a:miter lim="800000"/>
              <a:headEnd/>
              <a:tailEnd/>
            </a:ln>
          </p:spPr>
        </p:pic>
      </p:grpSp>
      <p:graphicFrame>
        <p:nvGraphicFramePr>
          <p:cNvPr id="25" name="Group 156"/>
          <p:cNvGraphicFramePr>
            <a:graphicFrameLocks noGrp="1"/>
          </p:cNvGraphicFramePr>
          <p:nvPr>
            <p:extLst>
              <p:ext uri="{D42A27DB-BD31-4B8C-83A1-F6EECF244321}">
                <p14:modId xmlns:p14="http://schemas.microsoft.com/office/powerpoint/2010/main" val="3442736053"/>
              </p:ext>
            </p:extLst>
          </p:nvPr>
        </p:nvGraphicFramePr>
        <p:xfrm>
          <a:off x="263352" y="1052737"/>
          <a:ext cx="9145016" cy="5209645"/>
        </p:xfrm>
        <a:graphic>
          <a:graphicData uri="http://schemas.openxmlformats.org/drawingml/2006/table">
            <a:tbl>
              <a:tblPr firstRow="1" bandRow="1">
                <a:tableStyleId>{5C22544A-7EE6-4342-B048-85BDC9FD1C3A}</a:tableStyleId>
              </a:tblPr>
              <a:tblGrid>
                <a:gridCol w="9145016"/>
              </a:tblGrid>
              <a:tr h="0">
                <a:tc>
                  <a:txBody>
                    <a:bodyPr/>
                    <a:lstStyle/>
                    <a:p>
                      <a:pPr marL="0" marR="0" lvl="0" indent="0" algn="l" defTabSz="1006475" rtl="0" eaLnBrk="1" fontAlgn="base" latinLnBrk="0" hangingPunct="1">
                        <a:lnSpc>
                          <a:spcPct val="100000"/>
                        </a:lnSpc>
                        <a:spcBef>
                          <a:spcPct val="0"/>
                        </a:spcBef>
                        <a:spcAft>
                          <a:spcPct val="0"/>
                        </a:spcAft>
                        <a:buClrTx/>
                        <a:buSzTx/>
                        <a:buFontTx/>
                        <a:buNone/>
                        <a:tabLst/>
                      </a:pPr>
                      <a:endParaRPr kumimoji="0" lang="en-US" sz="2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endParaRPr>
                    </a:p>
                  </a:txBody>
                  <a:tcPr marL="91455" marR="91455" marT="72010" marB="72010" horzOverflow="overflow"/>
                </a:tc>
              </a:tr>
              <a:tr h="1049635">
                <a:tc>
                  <a:txBody>
                    <a:bodyPr/>
                    <a:lstStyle/>
                    <a:p>
                      <a:pPr marL="0" marR="0" lvl="0" indent="0" algn="just" defTabSz="914400" rtl="0" eaLnBrk="1" fontAlgn="base" latinLnBrk="0" hangingPunct="1">
                        <a:lnSpc>
                          <a:spcPct val="100000"/>
                        </a:lnSpc>
                        <a:spcBef>
                          <a:spcPts val="0"/>
                        </a:spcBef>
                        <a:spcAft>
                          <a:spcPts val="0"/>
                        </a:spcAft>
                        <a:buClrTx/>
                        <a:buSzTx/>
                        <a:buFontTx/>
                        <a:buNone/>
                        <a:tabLst/>
                      </a:pPr>
                      <a:r>
                        <a:rPr lang="en-US" sz="1700" b="1" kern="1200" noProof="0" dirty="0" smtClean="0">
                          <a:effectLst/>
                          <a:latin typeface="+mn-lt"/>
                        </a:rPr>
                        <a:t>Dissemination of the results</a:t>
                      </a:r>
                    </a:p>
                    <a:p>
                      <a:pPr marL="285750" marR="0" lvl="0" indent="-2857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pPr>
                      <a:r>
                        <a:rPr lang="cs-CZ" sz="1700" kern="1200" noProof="0" dirty="0" smtClean="0">
                          <a:effectLst/>
                          <a:latin typeface="+mn-lt"/>
                        </a:rPr>
                        <a:t>5</a:t>
                      </a:r>
                      <a:r>
                        <a:rPr lang="en-US" sz="1700" kern="1200" noProof="0" dirty="0" smtClean="0">
                          <a:effectLst/>
                          <a:latin typeface="+mn-lt"/>
                        </a:rPr>
                        <a:t> papers were published (1 in an impact journal, 4 in conference proceedings).</a:t>
                      </a:r>
                      <a:endParaRPr lang="cs-CZ" sz="1700" kern="1200" noProof="0" dirty="0" smtClean="0">
                        <a:effectLst/>
                        <a:latin typeface="+mn-lt"/>
                      </a:endParaRPr>
                    </a:p>
                    <a:p>
                      <a:pPr marL="285750" marR="0" lvl="0" indent="-2857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pPr>
                      <a:r>
                        <a:rPr lang="cs-CZ" sz="1700" kern="1200" noProof="0" dirty="0" smtClean="0">
                          <a:effectLst/>
                          <a:latin typeface="+mn-lt"/>
                        </a:rPr>
                        <a:t>5 </a:t>
                      </a:r>
                      <a:r>
                        <a:rPr lang="en-US" sz="1700" kern="1200" noProof="0" dirty="0" smtClean="0">
                          <a:effectLst/>
                          <a:latin typeface="+mn-lt"/>
                        </a:rPr>
                        <a:t>keynote and invited presentations at the international</a:t>
                      </a:r>
                      <a:r>
                        <a:rPr lang="en-US" sz="1700" kern="1200" baseline="0" noProof="0" dirty="0" smtClean="0">
                          <a:effectLst/>
                          <a:latin typeface="+mn-lt"/>
                        </a:rPr>
                        <a:t> </a:t>
                      </a:r>
                      <a:r>
                        <a:rPr lang="en-US" sz="1700" kern="1200" noProof="0" dirty="0" smtClean="0">
                          <a:effectLst/>
                          <a:latin typeface="+mn-lt"/>
                        </a:rPr>
                        <a:t>conferences</a:t>
                      </a:r>
                      <a:endParaRPr lang="cs-CZ" sz="1700" kern="1200" noProof="0" dirty="0" smtClean="0">
                        <a:effectLst/>
                        <a:latin typeface="+mn-lt"/>
                      </a:endParaRPr>
                    </a:p>
                    <a:p>
                      <a:pPr marL="285750" marR="0" lvl="0" indent="-2857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pPr>
                      <a:r>
                        <a:rPr lang="en-US" sz="1700" kern="1200" noProof="0" dirty="0" smtClean="0">
                          <a:effectLst/>
                          <a:latin typeface="+mn-lt"/>
                        </a:rPr>
                        <a:t>Project</a:t>
                      </a:r>
                      <a:r>
                        <a:rPr lang="en-US" sz="1700" kern="1200" baseline="0" noProof="0" dirty="0" smtClean="0">
                          <a:effectLst/>
                          <a:latin typeface="+mn-lt"/>
                        </a:rPr>
                        <a:t> result presented at 11 international trade fairs </a:t>
                      </a:r>
                      <a:r>
                        <a:rPr lang="cs-CZ" sz="1700" kern="1200" baseline="0" noProof="0" dirty="0" smtClean="0">
                          <a:effectLst/>
                          <a:latin typeface="+mn-lt"/>
                        </a:rPr>
                        <a:t>(</a:t>
                      </a:r>
                      <a:r>
                        <a:rPr lang="cs-CZ" sz="1700" kern="1200" baseline="0" noProof="0" dirty="0" err="1" smtClean="0">
                          <a:effectLst/>
                          <a:latin typeface="+mn-lt"/>
                        </a:rPr>
                        <a:t>e.g</a:t>
                      </a:r>
                      <a:r>
                        <a:rPr lang="cs-CZ" sz="1700" kern="1200" baseline="0" noProof="0" dirty="0" smtClean="0">
                          <a:effectLst/>
                          <a:latin typeface="+mn-lt"/>
                        </a:rPr>
                        <a:t>. </a:t>
                      </a:r>
                      <a:r>
                        <a:rPr lang="cs-CZ" sz="1700" kern="1200" baseline="0" noProof="0" dirty="0" err="1" smtClean="0">
                          <a:effectLst/>
                          <a:latin typeface="+mn-lt"/>
                        </a:rPr>
                        <a:t>Interschutz</a:t>
                      </a:r>
                      <a:r>
                        <a:rPr lang="cs-CZ" sz="1700" kern="1200" baseline="0" noProof="0" dirty="0" smtClean="0">
                          <a:effectLst/>
                          <a:latin typeface="+mn-lt"/>
                        </a:rPr>
                        <a:t>, A+A, Florian </a:t>
                      </a:r>
                      <a:r>
                        <a:rPr lang="cs-CZ" sz="1700" kern="1200" baseline="0" noProof="0" dirty="0" err="1" smtClean="0">
                          <a:effectLst/>
                          <a:latin typeface="+mn-lt"/>
                        </a:rPr>
                        <a:t>etc</a:t>
                      </a:r>
                      <a:r>
                        <a:rPr lang="cs-CZ" sz="1700" kern="1200" baseline="0" noProof="0" dirty="0" smtClean="0">
                          <a:effectLst/>
                          <a:latin typeface="+mn-lt"/>
                        </a:rPr>
                        <a:t>.)</a:t>
                      </a:r>
                      <a:endParaRPr lang="en-US" sz="1700" b="0" kern="1200" noProof="0" dirty="0" smtClean="0">
                        <a:solidFill>
                          <a:schemeClr val="tx1">
                            <a:lumMod val="50000"/>
                            <a:lumOff val="50000"/>
                          </a:schemeClr>
                        </a:solidFill>
                        <a:effectLst/>
                        <a:latin typeface="+mn-lt"/>
                        <a:ea typeface="+mn-ea"/>
                        <a:cs typeface="Arial" panose="020B0604020202020204" pitchFamily="34" charset="0"/>
                      </a:endParaRPr>
                    </a:p>
                  </a:txBody>
                  <a:tcPr marT="89977" marB="89977" anchor="ctr" horzOverflow="overflow"/>
                </a:tc>
              </a:tr>
              <a:tr h="817480">
                <a:tc>
                  <a:txBody>
                    <a:bodyPr/>
                    <a:lstStyle/>
                    <a:p>
                      <a:pPr marL="0" marR="0" lvl="0" indent="0" algn="just" defTabSz="914400" rtl="0" eaLnBrk="1" fontAlgn="base" latinLnBrk="0" hangingPunct="1">
                        <a:lnSpc>
                          <a:spcPct val="100000"/>
                        </a:lnSpc>
                        <a:spcBef>
                          <a:spcPts val="0"/>
                        </a:spcBef>
                        <a:spcAft>
                          <a:spcPts val="0"/>
                        </a:spcAft>
                        <a:buClrTx/>
                        <a:buSzTx/>
                        <a:buFontTx/>
                        <a:buNone/>
                        <a:tabLst/>
                      </a:pPr>
                      <a:r>
                        <a:rPr lang="en-US" sz="1700" b="1" kern="1200" noProof="0" dirty="0" smtClean="0">
                          <a:effectLst/>
                          <a:latin typeface="+mn-lt"/>
                        </a:rPr>
                        <a:t>IP protection of the results</a:t>
                      </a:r>
                    </a:p>
                    <a:p>
                      <a:pPr marL="285750" marR="0" lvl="0" indent="-2857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pPr>
                      <a:r>
                        <a:rPr lang="en-US" sz="1700" kern="1200" noProof="0" dirty="0" smtClean="0">
                          <a:effectLst/>
                          <a:latin typeface="+mn-lt"/>
                        </a:rPr>
                        <a:t>European patent for Protective glove pending.</a:t>
                      </a:r>
                    </a:p>
                    <a:p>
                      <a:pPr marL="285750" marR="0" lvl="0" indent="-2857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pPr>
                      <a:r>
                        <a:rPr lang="en-US" sz="1700" kern="1200" noProof="0" dirty="0" smtClean="0">
                          <a:effectLst/>
                          <a:latin typeface="+mn-lt"/>
                        </a:rPr>
                        <a:t>5</a:t>
                      </a:r>
                      <a:r>
                        <a:rPr lang="en-US" sz="1700" kern="1200" baseline="0" noProof="0" dirty="0" smtClean="0">
                          <a:effectLst/>
                          <a:latin typeface="+mn-lt"/>
                        </a:rPr>
                        <a:t> utility model</a:t>
                      </a:r>
                      <a:r>
                        <a:rPr lang="cs-CZ" sz="1700" kern="1200" baseline="0" noProof="0" dirty="0" smtClean="0">
                          <a:effectLst/>
                          <a:latin typeface="+mn-lt"/>
                        </a:rPr>
                        <a:t>s</a:t>
                      </a:r>
                      <a:r>
                        <a:rPr lang="en-US" sz="1700" kern="1200" baseline="0" noProof="0" dirty="0" smtClean="0">
                          <a:effectLst/>
                          <a:latin typeface="+mn-lt"/>
                        </a:rPr>
                        <a:t> granted, 1 industrial design granted.</a:t>
                      </a:r>
                      <a:endParaRPr lang="en-US" sz="1700" b="0" kern="1200" noProof="0" dirty="0" smtClean="0">
                        <a:solidFill>
                          <a:schemeClr val="tx1"/>
                        </a:solidFill>
                        <a:effectLst/>
                        <a:latin typeface="+mn-lt"/>
                        <a:ea typeface="+mn-ea"/>
                        <a:cs typeface="Arial" panose="020B0604020202020204" pitchFamily="34" charset="0"/>
                      </a:endParaRPr>
                    </a:p>
                  </a:txBody>
                  <a:tcPr marT="89977" marB="89977" anchor="ctr" horzOverflow="overflow"/>
                </a:tc>
              </a:tr>
              <a:tr h="892391">
                <a:tc>
                  <a:txBody>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cs-CZ" sz="1700" b="1" kern="1200" noProof="0" dirty="0" err="1" smtClean="0">
                          <a:effectLst/>
                          <a:latin typeface="+mn-lt"/>
                        </a:rPr>
                        <a:t>Awards</a:t>
                      </a:r>
                      <a:endParaRPr lang="en-US" sz="1700" b="1" kern="1200" noProof="0" dirty="0" smtClean="0">
                        <a:effectLst/>
                        <a:latin typeface="+mn-lt"/>
                      </a:endParaRPr>
                    </a:p>
                    <a:p>
                      <a:pPr marL="285750" marR="0" lvl="0" indent="-2857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cs-CZ" sz="1700" kern="1200" noProof="0" dirty="0" err="1" smtClean="0">
                          <a:effectLst/>
                          <a:latin typeface="+mn-lt"/>
                        </a:rPr>
                        <a:t>reddot</a:t>
                      </a:r>
                      <a:r>
                        <a:rPr lang="cs-CZ" sz="1700" kern="1200" noProof="0" dirty="0" smtClean="0">
                          <a:effectLst/>
                          <a:latin typeface="+mn-lt"/>
                        </a:rPr>
                        <a:t> </a:t>
                      </a:r>
                      <a:r>
                        <a:rPr lang="cs-CZ" sz="1700" kern="1200" noProof="0" dirty="0" err="1" smtClean="0">
                          <a:effectLst/>
                          <a:latin typeface="+mn-lt"/>
                        </a:rPr>
                        <a:t>award</a:t>
                      </a:r>
                      <a:r>
                        <a:rPr lang="cs-CZ" sz="1700" kern="1200" noProof="0" dirty="0" smtClean="0">
                          <a:effectLst/>
                          <a:latin typeface="+mn-lt"/>
                        </a:rPr>
                        <a:t> 2018 (</a:t>
                      </a:r>
                      <a:r>
                        <a:rPr lang="cs-CZ" sz="1700" kern="1200" noProof="0" dirty="0" err="1" smtClean="0">
                          <a:effectLst/>
                          <a:latin typeface="+mn-lt"/>
                        </a:rPr>
                        <a:t>glove</a:t>
                      </a:r>
                      <a:r>
                        <a:rPr lang="cs-CZ" sz="1700" kern="1200" noProof="0" dirty="0" smtClean="0">
                          <a:effectLst/>
                          <a:latin typeface="+mn-lt"/>
                        </a:rPr>
                        <a:t>)</a:t>
                      </a:r>
                      <a:r>
                        <a:rPr lang="en-US" sz="1700" kern="1200" noProof="0" dirty="0" smtClean="0">
                          <a:effectLst/>
                          <a:latin typeface="+mn-lt"/>
                        </a:rPr>
                        <a:t>.</a:t>
                      </a:r>
                    </a:p>
                    <a:p>
                      <a:pPr marL="285750" marR="0" lvl="0" indent="-2857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700" kern="1200" noProof="0" dirty="0" smtClean="0">
                          <a:effectLst/>
                          <a:latin typeface="+mn-lt"/>
                        </a:rPr>
                        <a:t>GOLDEN AMPER - the most beneficial showpieces of the international fair AMPER</a:t>
                      </a:r>
                      <a:r>
                        <a:rPr lang="cs-CZ" sz="1700" kern="1200" noProof="0" dirty="0" smtClean="0">
                          <a:effectLst/>
                          <a:latin typeface="+mn-lt"/>
                        </a:rPr>
                        <a:t> 2017 (suit)</a:t>
                      </a:r>
                      <a:endParaRPr lang="en-US" sz="1700" b="0" kern="1200" noProof="0" dirty="0" smtClean="0">
                        <a:solidFill>
                          <a:schemeClr val="tx1"/>
                        </a:solidFill>
                        <a:effectLst/>
                        <a:latin typeface="+mn-lt"/>
                        <a:ea typeface="+mn-ea"/>
                        <a:cs typeface="Arial" panose="020B0604020202020204" pitchFamily="34" charset="0"/>
                      </a:endParaRPr>
                    </a:p>
                  </a:txBody>
                  <a:tcPr marT="89977" marB="89977" anchor="ctr" horzOverflow="overflow"/>
                </a:tc>
              </a:tr>
              <a:tr h="6552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u="none" strike="noStrike" kern="1200" cap="none" normalizeH="0" baseline="0" noProof="0" dirty="0" smtClean="0">
                          <a:ln>
                            <a:noFill/>
                          </a:ln>
                          <a:effectLst/>
                          <a:latin typeface="+mn-lt"/>
                        </a:rPr>
                        <a:t>The Czech consortium succeeded in the final round of the </a:t>
                      </a:r>
                      <a:r>
                        <a:rPr kumimoji="0" lang="en-US" sz="1700" u="none" strike="noStrike" kern="1200" cap="none" normalizeH="0" baseline="0" noProof="0" dirty="0" err="1" smtClean="0">
                          <a:ln>
                            <a:noFill/>
                          </a:ln>
                          <a:effectLst/>
                          <a:latin typeface="+mn-lt"/>
                        </a:rPr>
                        <a:t>smart@fire</a:t>
                      </a:r>
                      <a:endParaRPr kumimoji="0" lang="cs-CZ" sz="1700" u="none" strike="noStrike" kern="1200" cap="none" normalizeH="0" baseline="0" noProof="0" dirty="0" smtClean="0">
                        <a:ln>
                          <a:noFill/>
                        </a:ln>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u="none" strike="noStrike" kern="1200" cap="none" normalizeH="0" baseline="0" noProof="0" dirty="0" smtClean="0">
                          <a:ln>
                            <a:noFill/>
                          </a:ln>
                          <a:effectLst/>
                          <a:latin typeface="+mn-lt"/>
                        </a:rPr>
                        <a:t>Pre-commercial</a:t>
                      </a:r>
                      <a:r>
                        <a:rPr kumimoji="0" lang="cs-CZ" sz="1700" u="none" strike="noStrike" kern="1200" cap="none" normalizeH="0" baseline="0" noProof="0" dirty="0" smtClean="0">
                          <a:ln>
                            <a:noFill/>
                          </a:ln>
                          <a:effectLst/>
                          <a:latin typeface="+mn-lt"/>
                        </a:rPr>
                        <a:t> </a:t>
                      </a:r>
                      <a:r>
                        <a:rPr kumimoji="0" lang="en-US" sz="1700" u="none" strike="noStrike" kern="1200" cap="none" normalizeH="0" baseline="0" noProof="0" dirty="0" smtClean="0">
                          <a:ln>
                            <a:noFill/>
                          </a:ln>
                          <a:effectLst/>
                          <a:latin typeface="+mn-lt"/>
                        </a:rPr>
                        <a:t>Procurement tender.</a:t>
                      </a:r>
                      <a:endParaRPr kumimoji="0" lang="cs-CZ" sz="1700" b="0" i="0" u="none" strike="noStrike" kern="1200" cap="none" normalizeH="0" baseline="0" noProof="0" dirty="0" smtClean="0">
                        <a:ln>
                          <a:noFill/>
                        </a:ln>
                        <a:solidFill>
                          <a:srgbClr val="000000"/>
                        </a:solidFill>
                        <a:effectLst/>
                        <a:latin typeface="+mn-lt"/>
                        <a:ea typeface="+mn-ea"/>
                        <a:cs typeface="Arial" panose="020B0604020202020204" pitchFamily="34" charset="0"/>
                      </a:endParaRPr>
                    </a:p>
                  </a:txBody>
                  <a:tcPr marT="89977" marB="89977" anchor="ctr" horzOverflow="overflow"/>
                </a:tc>
              </a:tr>
              <a:tr h="389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normalizeH="0" baseline="0" noProof="0" dirty="0" smtClean="0">
                          <a:ln>
                            <a:noFill/>
                          </a:ln>
                          <a:solidFill>
                            <a:srgbClr val="000000"/>
                          </a:solidFill>
                          <a:effectLst/>
                          <a:latin typeface="+mn-lt"/>
                          <a:ea typeface="+mn-ea"/>
                          <a:cs typeface="Arial" panose="020B0604020202020204" pitchFamily="34" charset="0"/>
                        </a:rPr>
                        <a:t>Media release of the smart suit</a:t>
                      </a:r>
                      <a:r>
                        <a:rPr kumimoji="0" lang="cs-CZ" sz="1700" b="0" i="0" u="none" strike="noStrike" kern="1200" cap="none" normalizeH="0" baseline="0" noProof="0" dirty="0" smtClean="0">
                          <a:ln>
                            <a:noFill/>
                          </a:ln>
                          <a:solidFill>
                            <a:srgbClr val="000000"/>
                          </a:solidFill>
                          <a:effectLst/>
                          <a:latin typeface="+mn-lt"/>
                          <a:ea typeface="+mn-ea"/>
                          <a:cs typeface="Arial" panose="020B0604020202020204" pitchFamily="34" charset="0"/>
                        </a:rPr>
                        <a:t> and </a:t>
                      </a:r>
                      <a:r>
                        <a:rPr kumimoji="0" lang="cs-CZ" sz="1700" b="0" i="0" u="none" strike="noStrike" kern="1200" cap="none" normalizeH="0" baseline="0" noProof="0" dirty="0" err="1" smtClean="0">
                          <a:ln>
                            <a:noFill/>
                          </a:ln>
                          <a:solidFill>
                            <a:srgbClr val="000000"/>
                          </a:solidFill>
                          <a:effectLst/>
                          <a:latin typeface="+mn-lt"/>
                          <a:ea typeface="+mn-ea"/>
                          <a:cs typeface="Arial" panose="020B0604020202020204" pitchFamily="34" charset="0"/>
                        </a:rPr>
                        <a:t>glove</a:t>
                      </a:r>
                      <a:r>
                        <a:rPr kumimoji="0" lang="en-US" sz="1700" b="0" i="0" u="none" strike="noStrike" kern="1200" cap="none" normalizeH="0" baseline="0" noProof="0" dirty="0" smtClean="0">
                          <a:ln>
                            <a:noFill/>
                          </a:ln>
                          <a:solidFill>
                            <a:srgbClr val="000000"/>
                          </a:solidFill>
                          <a:effectLst/>
                          <a:latin typeface="+mn-lt"/>
                          <a:ea typeface="+mn-ea"/>
                          <a:cs typeface="Arial" panose="020B0604020202020204" pitchFamily="34" charset="0"/>
                        </a:rPr>
                        <a:t> in the Czech national TV, Czech national radio and press.</a:t>
                      </a:r>
                      <a:endParaRPr kumimoji="0" lang="cs-CZ" sz="1700" b="0" i="0" u="none" strike="noStrike" kern="1200" cap="none" normalizeH="0" baseline="0" noProof="0" dirty="0" smtClean="0">
                        <a:ln>
                          <a:noFill/>
                        </a:ln>
                        <a:solidFill>
                          <a:srgbClr val="000000"/>
                        </a:solidFill>
                        <a:effectLst/>
                        <a:latin typeface="+mn-lt"/>
                        <a:ea typeface="+mn-ea"/>
                        <a:cs typeface="Arial" panose="020B0604020202020204" pitchFamily="34" charset="0"/>
                      </a:endParaRPr>
                    </a:p>
                  </a:txBody>
                  <a:tcPr marT="89977" marB="89977" anchor="ctr" horzOverflow="overflow"/>
                </a:tc>
              </a:tr>
              <a:tr h="7673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normalizeH="0" baseline="0" noProof="0" dirty="0" smtClean="0">
                          <a:ln>
                            <a:noFill/>
                          </a:ln>
                          <a:solidFill>
                            <a:srgbClr val="000000"/>
                          </a:solidFill>
                          <a:effectLst/>
                          <a:latin typeface="Arial" panose="020B0604020202020204" pitchFamily="34" charset="0"/>
                          <a:ea typeface="+mn-ea"/>
                          <a:cs typeface="Arial" panose="020B0604020202020204" pitchFamily="34" charset="0"/>
                        </a:rPr>
                        <a:t>The smart glove was introduced to the market in December 2017. The smart suit will be introduced within a year.</a:t>
                      </a:r>
                    </a:p>
                  </a:txBody>
                  <a:tcPr marT="89977" marB="89977" anchor="ctr" horzOverflow="overflow"/>
                </a:tc>
              </a:tr>
            </a:tbl>
          </a:graphicData>
        </a:graphic>
      </p:graphicFrame>
      <p:pic>
        <p:nvPicPr>
          <p:cNvPr id="26" name="Picture 2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824192" y="4407844"/>
            <a:ext cx="1224234" cy="431621"/>
          </a:xfrm>
          <a:prstGeom prst="rect">
            <a:avLst/>
          </a:prstGeom>
          <a:noFill/>
        </p:spPr>
      </p:pic>
      <p:pic>
        <p:nvPicPr>
          <p:cNvPr id="27" name="Obrázek 26"/>
          <p:cNvPicPr>
            <a:picLocks noChangeAspect="1"/>
          </p:cNvPicPr>
          <p:nvPr/>
        </p:nvPicPr>
        <p:blipFill>
          <a:blip r:embed="rId5"/>
          <a:stretch>
            <a:fillRect/>
          </a:stretch>
        </p:blipFill>
        <p:spPr>
          <a:xfrm>
            <a:off x="8757266" y="3429000"/>
            <a:ext cx="582319" cy="635630"/>
          </a:xfrm>
          <a:prstGeom prst="rect">
            <a:avLst/>
          </a:prstGeom>
        </p:spPr>
      </p:pic>
      <p:pic>
        <p:nvPicPr>
          <p:cNvPr id="28" name="Picture 2" descr="Fotka uživatele Teijin Arami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696400" y="2826469"/>
            <a:ext cx="2567608" cy="3496318"/>
          </a:xfrm>
          <a:prstGeom prst="rect">
            <a:avLst/>
          </a:prstGeom>
          <a:noFill/>
          <a:extLst>
            <a:ext uri="{909E8E84-426E-40DD-AFC4-6F175D3DCCD1}">
              <a14:hiddenFill xmlns:a14="http://schemas.microsoft.com/office/drawing/2010/main">
                <a:solidFill>
                  <a:srgbClr val="FFFFFF"/>
                </a:solidFill>
              </a14:hiddenFill>
            </a:ext>
          </a:extLst>
        </p:spPr>
      </p:pic>
      <p:pic>
        <p:nvPicPr>
          <p:cNvPr id="29" name="Obrázek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96400" y="1074232"/>
            <a:ext cx="2495600" cy="1371721"/>
          </a:xfrm>
          <a:prstGeom prst="rect">
            <a:avLst/>
          </a:prstGeom>
        </p:spPr>
      </p:pic>
    </p:spTree>
    <p:extLst>
      <p:ext uri="{BB962C8B-B14F-4D97-AF65-F5344CB8AC3E}">
        <p14:creationId xmlns:p14="http://schemas.microsoft.com/office/powerpoint/2010/main" val="21282536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9897" y="1196752"/>
            <a:ext cx="8542103" cy="4804935"/>
          </a:xfrm>
          <a:prstGeom prst="rect">
            <a:avLst/>
          </a:prstGeom>
        </p:spPr>
      </p:pic>
      <p:sp>
        <p:nvSpPr>
          <p:cNvPr id="3" name="AutoShape 4" descr="Výsledek obrázku pro enterprise europe networ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0" name="Obdélník 9"/>
          <p:cNvSpPr/>
          <p:nvPr/>
        </p:nvSpPr>
        <p:spPr>
          <a:xfrm>
            <a:off x="1986495" y="2276872"/>
            <a:ext cx="3091861" cy="707886"/>
          </a:xfrm>
          <a:prstGeom prst="rect">
            <a:avLst/>
          </a:prstGeom>
          <a:solidFill>
            <a:schemeClr val="accent1">
              <a:lumMod val="20000"/>
              <a:lumOff val="80000"/>
            </a:schemeClr>
          </a:solidFill>
        </p:spPr>
        <p:txBody>
          <a:bodyPr wrap="square">
            <a:spAutoFit/>
          </a:bodyPr>
          <a:lstStyle/>
          <a:p>
            <a:pPr marL="538163" indent="-538163">
              <a:spcBef>
                <a:spcPct val="40000"/>
              </a:spcBef>
              <a:buClr>
                <a:srgbClr val="4A5CA8"/>
              </a:buClr>
            </a:pPr>
            <a:r>
              <a:rPr lang="cs-CZ" altLang="cs-CZ" sz="4000" b="1" kern="0" dirty="0" smtClean="0">
                <a:solidFill>
                  <a:srgbClr val="4A5CA8"/>
                </a:solidFill>
                <a:latin typeface="+mn-lt"/>
              </a:rPr>
              <a:t>ASES </a:t>
            </a:r>
            <a:r>
              <a:rPr lang="cs-CZ" altLang="cs-CZ" sz="4000" b="1" kern="0" dirty="0" err="1" smtClean="0">
                <a:solidFill>
                  <a:srgbClr val="4A5CA8"/>
                </a:solidFill>
                <a:latin typeface="+mn-lt"/>
              </a:rPr>
              <a:t>project</a:t>
            </a:r>
            <a:r>
              <a:rPr lang="cs-CZ" altLang="cs-CZ" sz="4000" b="1" kern="0" dirty="0" smtClean="0">
                <a:solidFill>
                  <a:srgbClr val="4A5CA8"/>
                </a:solidFill>
                <a:latin typeface="+mn-lt"/>
              </a:rPr>
              <a:t> </a:t>
            </a:r>
            <a:endParaRPr lang="en-US" altLang="cs-CZ" sz="4000" b="1" kern="0" dirty="0">
              <a:solidFill>
                <a:srgbClr val="4A5CA8"/>
              </a:solidFill>
              <a:latin typeface="+mn-lt"/>
            </a:endParaRPr>
          </a:p>
        </p:txBody>
      </p:sp>
    </p:spTree>
    <p:extLst>
      <p:ext uri="{BB962C8B-B14F-4D97-AF65-F5344CB8AC3E}">
        <p14:creationId xmlns:p14="http://schemas.microsoft.com/office/powerpoint/2010/main" val="29919073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Výsledek obrázku pro enterprise europe networ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graphicFrame>
        <p:nvGraphicFramePr>
          <p:cNvPr id="10" name="Tabulka 9"/>
          <p:cNvGraphicFramePr>
            <a:graphicFrameLocks noGrp="1"/>
          </p:cNvGraphicFramePr>
          <p:nvPr>
            <p:extLst>
              <p:ext uri="{D42A27DB-BD31-4B8C-83A1-F6EECF244321}">
                <p14:modId xmlns:p14="http://schemas.microsoft.com/office/powerpoint/2010/main" val="3678300247"/>
              </p:ext>
            </p:extLst>
          </p:nvPr>
        </p:nvGraphicFramePr>
        <p:xfrm>
          <a:off x="335360" y="1052736"/>
          <a:ext cx="9001000" cy="5288064"/>
        </p:xfrm>
        <a:graphic>
          <a:graphicData uri="http://schemas.openxmlformats.org/drawingml/2006/table">
            <a:tbl>
              <a:tblPr firstRow="1" bandRow="1">
                <a:tableStyleId>{5C22544A-7EE6-4342-B048-85BDC9FD1C3A}</a:tableStyleId>
              </a:tblPr>
              <a:tblGrid>
                <a:gridCol w="3315541">
                  <a:extLst>
                    <a:ext uri="{9D8B030D-6E8A-4147-A177-3AD203B41FA5}">
                      <a16:colId xmlns="" xmlns:a16="http://schemas.microsoft.com/office/drawing/2014/main" val="20000"/>
                    </a:ext>
                  </a:extLst>
                </a:gridCol>
                <a:gridCol w="5685459">
                  <a:extLst>
                    <a:ext uri="{9D8B030D-6E8A-4147-A177-3AD203B41FA5}">
                      <a16:colId xmlns="" xmlns:a16="http://schemas.microsoft.com/office/drawing/2014/main" val="20001"/>
                    </a:ext>
                  </a:extLst>
                </a:gridCol>
              </a:tblGrid>
              <a:tr h="310666">
                <a:tc gridSpan="2">
                  <a:txBody>
                    <a:bodyPr/>
                    <a:lstStyle/>
                    <a:p>
                      <a:pPr marL="0" indent="0"/>
                      <a:r>
                        <a:rPr lang="en-US" sz="1800" b="1" i="0" dirty="0" smtClean="0">
                          <a:solidFill>
                            <a:schemeClr val="bg1"/>
                          </a:solidFill>
                          <a:latin typeface="+mn-lt"/>
                        </a:rPr>
                        <a:t>ASES - Smart High Efficient Alternative Solar Energy</a:t>
                      </a:r>
                    </a:p>
                  </a:txBody>
                  <a:tcPr marL="91434" marR="91434" marT="45708" marB="45708"/>
                </a:tc>
                <a:tc hMerge="1">
                  <a:txBody>
                    <a:bodyPr/>
                    <a:lstStyle/>
                    <a:p>
                      <a:endParaRPr lang="en-US"/>
                    </a:p>
                  </a:txBody>
                  <a:tcPr/>
                </a:tc>
                <a:extLst>
                  <a:ext uri="{0D108BD9-81ED-4DB2-BD59-A6C34878D82A}">
                    <a16:rowId xmlns="" xmlns:a16="http://schemas.microsoft.com/office/drawing/2014/main" val="10000"/>
                  </a:ext>
                </a:extLst>
              </a:tr>
              <a:tr h="341735">
                <a:tc>
                  <a:txBody>
                    <a:bodyPr/>
                    <a:lstStyle/>
                    <a:p>
                      <a:pPr marL="0" marR="0" lvl="1" indent="92075" algn="l" defTabSz="4176431" rtl="0" eaLnBrk="1" fontAlgn="auto" latinLnBrk="0" hangingPunct="1">
                        <a:lnSpc>
                          <a:spcPct val="100000"/>
                        </a:lnSpc>
                        <a:spcBef>
                          <a:spcPts val="0"/>
                        </a:spcBef>
                        <a:spcAft>
                          <a:spcPts val="0"/>
                        </a:spcAft>
                        <a:buClrTx/>
                        <a:buSzTx/>
                        <a:buFontTx/>
                        <a:buNone/>
                        <a:tabLst/>
                        <a:defRPr/>
                      </a:pPr>
                      <a:r>
                        <a:rPr lang="en-US" sz="1800" b="1" kern="1200" dirty="0" smtClean="0">
                          <a:solidFill>
                            <a:schemeClr val="accent1">
                              <a:lumMod val="75000"/>
                            </a:schemeClr>
                          </a:solidFill>
                          <a:latin typeface="+mn-lt"/>
                          <a:ea typeface="+mn-ea"/>
                          <a:cs typeface="Arial" pitchFamily="34" charset="0"/>
                        </a:rPr>
                        <a:t>Project duration</a:t>
                      </a:r>
                    </a:p>
                  </a:txBody>
                  <a:tcPr marL="91434" marR="91434" marT="45708" marB="45708" anchor="ctr"/>
                </a:tc>
                <a:tc>
                  <a:txBody>
                    <a:bodyPr/>
                    <a:lstStyle/>
                    <a:p>
                      <a:pPr marL="92075" marR="0" lvl="1" indent="0" algn="l" defTabSz="4176431" rtl="0" eaLnBrk="1" fontAlgn="auto" latinLnBrk="0" hangingPunct="1">
                        <a:lnSpc>
                          <a:spcPct val="100000"/>
                        </a:lnSpc>
                        <a:spcBef>
                          <a:spcPts val="0"/>
                        </a:spcBef>
                        <a:spcAft>
                          <a:spcPts val="0"/>
                        </a:spcAft>
                        <a:buClrTx/>
                        <a:buSzTx/>
                        <a:buFontTx/>
                        <a:buNone/>
                        <a:tabLst/>
                        <a:defRPr/>
                      </a:pPr>
                      <a:r>
                        <a:rPr lang="cs-CZ" sz="1600" b="1" kern="1200" dirty="0" smtClean="0">
                          <a:solidFill>
                            <a:schemeClr val="accent1">
                              <a:lumMod val="75000"/>
                            </a:schemeClr>
                          </a:solidFill>
                          <a:latin typeface="+mj-lt"/>
                          <a:ea typeface="+mn-ea"/>
                          <a:cs typeface="Arial" pitchFamily="34" charset="0"/>
                        </a:rPr>
                        <a:t>May </a:t>
                      </a:r>
                      <a:r>
                        <a:rPr lang="en-US" sz="1600" b="1" kern="1200" dirty="0" smtClean="0">
                          <a:solidFill>
                            <a:schemeClr val="accent1">
                              <a:lumMod val="75000"/>
                            </a:schemeClr>
                          </a:solidFill>
                          <a:latin typeface="+mj-lt"/>
                          <a:ea typeface="+mn-ea"/>
                          <a:cs typeface="Arial" pitchFamily="34" charset="0"/>
                        </a:rPr>
                        <a:t>20</a:t>
                      </a:r>
                      <a:r>
                        <a:rPr lang="cs-CZ" sz="1600" b="1" kern="1200" dirty="0" smtClean="0">
                          <a:solidFill>
                            <a:schemeClr val="accent1">
                              <a:lumMod val="75000"/>
                            </a:schemeClr>
                          </a:solidFill>
                          <a:latin typeface="+mj-lt"/>
                          <a:ea typeface="+mn-ea"/>
                          <a:cs typeface="Arial" pitchFamily="34" charset="0"/>
                        </a:rPr>
                        <a:t>14</a:t>
                      </a:r>
                      <a:r>
                        <a:rPr lang="en-US" sz="1600" b="1" kern="1200" dirty="0" smtClean="0">
                          <a:solidFill>
                            <a:schemeClr val="accent1">
                              <a:lumMod val="75000"/>
                            </a:schemeClr>
                          </a:solidFill>
                          <a:latin typeface="+mj-lt"/>
                          <a:ea typeface="+mn-ea"/>
                          <a:cs typeface="Arial" pitchFamily="34" charset="0"/>
                        </a:rPr>
                        <a:t> -</a:t>
                      </a:r>
                      <a:r>
                        <a:rPr lang="cs-CZ" sz="1600" b="1" kern="1200" dirty="0" smtClean="0">
                          <a:solidFill>
                            <a:schemeClr val="accent1">
                              <a:lumMod val="75000"/>
                            </a:schemeClr>
                          </a:solidFill>
                          <a:latin typeface="+mj-lt"/>
                          <a:ea typeface="+mn-ea"/>
                          <a:cs typeface="Arial" pitchFamily="34" charset="0"/>
                        </a:rPr>
                        <a:t> </a:t>
                      </a:r>
                      <a:r>
                        <a:rPr lang="cs-CZ" sz="1600" b="1" kern="1200" dirty="0" err="1" smtClean="0">
                          <a:solidFill>
                            <a:schemeClr val="accent1">
                              <a:lumMod val="75000"/>
                            </a:schemeClr>
                          </a:solidFill>
                          <a:latin typeface="+mj-lt"/>
                          <a:ea typeface="+mn-ea"/>
                          <a:cs typeface="Arial" pitchFamily="34" charset="0"/>
                        </a:rPr>
                        <a:t>April</a:t>
                      </a:r>
                      <a:r>
                        <a:rPr lang="cs-CZ" sz="1600" b="1" kern="1200" dirty="0" smtClean="0">
                          <a:solidFill>
                            <a:schemeClr val="accent1">
                              <a:lumMod val="75000"/>
                            </a:schemeClr>
                          </a:solidFill>
                          <a:latin typeface="+mj-lt"/>
                          <a:ea typeface="+mn-ea"/>
                          <a:cs typeface="Arial" pitchFamily="34" charset="0"/>
                        </a:rPr>
                        <a:t> </a:t>
                      </a:r>
                      <a:r>
                        <a:rPr lang="en-US" sz="1600" b="1" kern="1200" dirty="0" smtClean="0">
                          <a:solidFill>
                            <a:schemeClr val="accent1">
                              <a:lumMod val="75000"/>
                            </a:schemeClr>
                          </a:solidFill>
                          <a:latin typeface="+mj-lt"/>
                          <a:ea typeface="+mn-ea"/>
                          <a:cs typeface="Arial" pitchFamily="34" charset="0"/>
                        </a:rPr>
                        <a:t>201</a:t>
                      </a:r>
                      <a:r>
                        <a:rPr lang="cs-CZ" sz="1600" b="1" kern="1200" dirty="0" smtClean="0">
                          <a:solidFill>
                            <a:schemeClr val="accent1">
                              <a:lumMod val="75000"/>
                            </a:schemeClr>
                          </a:solidFill>
                          <a:latin typeface="+mj-lt"/>
                          <a:ea typeface="+mn-ea"/>
                          <a:cs typeface="Arial" pitchFamily="34" charset="0"/>
                        </a:rPr>
                        <a:t>8</a:t>
                      </a:r>
                      <a:endParaRPr lang="en-US" sz="1600" b="1" kern="1200" dirty="0" smtClean="0">
                        <a:solidFill>
                          <a:schemeClr val="accent1">
                            <a:lumMod val="75000"/>
                          </a:schemeClr>
                        </a:solidFill>
                        <a:latin typeface="+mj-lt"/>
                        <a:ea typeface="+mn-ea"/>
                        <a:cs typeface="Arial" pitchFamily="34" charset="0"/>
                      </a:endParaRPr>
                    </a:p>
                  </a:txBody>
                  <a:tcPr marL="91434" marR="91434" marT="45708" marB="45708" anchor="ctr"/>
                </a:tc>
                <a:extLst>
                  <a:ext uri="{0D108BD9-81ED-4DB2-BD59-A6C34878D82A}">
                    <a16:rowId xmlns="" xmlns:a16="http://schemas.microsoft.com/office/drawing/2014/main" val="10002"/>
                  </a:ext>
                </a:extLst>
              </a:tr>
              <a:tr h="341735">
                <a:tc>
                  <a:txBody>
                    <a:bodyPr/>
                    <a:lstStyle/>
                    <a:p>
                      <a:pPr marL="0" marR="0" lvl="1" indent="92075" algn="l" defTabSz="4176431" rtl="0" eaLnBrk="1" fontAlgn="auto" latinLnBrk="0" hangingPunct="1">
                        <a:lnSpc>
                          <a:spcPct val="100000"/>
                        </a:lnSpc>
                        <a:spcBef>
                          <a:spcPts val="0"/>
                        </a:spcBef>
                        <a:spcAft>
                          <a:spcPts val="0"/>
                        </a:spcAft>
                        <a:buClrTx/>
                        <a:buSzTx/>
                        <a:buFontTx/>
                        <a:buNone/>
                        <a:tabLst/>
                        <a:defRPr/>
                      </a:pPr>
                      <a:r>
                        <a:rPr lang="cs-CZ" sz="1800" b="1" kern="1200" baseline="0" noProof="0" dirty="0" smtClean="0">
                          <a:solidFill>
                            <a:schemeClr val="accent1">
                              <a:lumMod val="75000"/>
                            </a:schemeClr>
                          </a:solidFill>
                          <a:latin typeface="+mn-lt"/>
                          <a:ea typeface="+mn-ea"/>
                          <a:cs typeface="Arial" pitchFamily="34" charset="0"/>
                        </a:rPr>
                        <a:t>Program </a:t>
                      </a:r>
                      <a:r>
                        <a:rPr lang="cs-CZ" sz="1800" b="1" kern="1200" baseline="0" noProof="0" dirty="0" err="1" smtClean="0">
                          <a:solidFill>
                            <a:schemeClr val="accent1">
                              <a:lumMod val="75000"/>
                            </a:schemeClr>
                          </a:solidFill>
                          <a:latin typeface="+mn-lt"/>
                          <a:ea typeface="+mn-ea"/>
                          <a:cs typeface="Arial" pitchFamily="34" charset="0"/>
                        </a:rPr>
                        <a:t>Funding</a:t>
                      </a:r>
                      <a:r>
                        <a:rPr lang="cs-CZ" sz="1800" b="1" kern="1200" baseline="0" noProof="0" dirty="0" smtClean="0">
                          <a:solidFill>
                            <a:schemeClr val="accent1">
                              <a:lumMod val="75000"/>
                            </a:schemeClr>
                          </a:solidFill>
                          <a:latin typeface="+mn-lt"/>
                          <a:ea typeface="+mn-ea"/>
                          <a:cs typeface="Arial" pitchFamily="34" charset="0"/>
                        </a:rPr>
                        <a:t> provider</a:t>
                      </a:r>
                      <a:endParaRPr lang="en-US" sz="1800" b="1" kern="1200" dirty="0">
                        <a:solidFill>
                          <a:schemeClr val="accent1">
                            <a:lumMod val="75000"/>
                          </a:schemeClr>
                        </a:solidFill>
                        <a:latin typeface="+mn-lt"/>
                        <a:ea typeface="+mn-ea"/>
                        <a:cs typeface="Arial" pitchFamily="34" charset="0"/>
                      </a:endParaRPr>
                    </a:p>
                  </a:txBody>
                  <a:tcPr marL="91434" marR="91434" marT="45708" marB="45708" anchor="ctr"/>
                </a:tc>
                <a:tc>
                  <a:txBody>
                    <a:bodyPr/>
                    <a:lstStyle/>
                    <a:p>
                      <a:pPr marL="2087563" marR="0" lvl="1" indent="-1995488" algn="l" defTabSz="4176431" rtl="0" eaLnBrk="1" fontAlgn="auto" latinLnBrk="0" hangingPunct="1">
                        <a:lnSpc>
                          <a:spcPct val="100000"/>
                        </a:lnSpc>
                        <a:spcBef>
                          <a:spcPts val="0"/>
                        </a:spcBef>
                        <a:spcAft>
                          <a:spcPts val="0"/>
                        </a:spcAft>
                        <a:buClrTx/>
                        <a:buSzTx/>
                        <a:buFontTx/>
                        <a:buNone/>
                        <a:tabLst/>
                        <a:defRPr/>
                      </a:pPr>
                      <a:r>
                        <a:rPr lang="en-US" sz="1600" b="1" kern="1200" noProof="0" dirty="0" smtClean="0">
                          <a:solidFill>
                            <a:schemeClr val="accent1">
                              <a:lumMod val="75000"/>
                            </a:schemeClr>
                          </a:solidFill>
                          <a:latin typeface="+mj-lt"/>
                          <a:ea typeface="+mn-ea"/>
                          <a:cs typeface="Arial" pitchFamily="34" charset="0"/>
                        </a:rPr>
                        <a:t>EURIPIDES</a:t>
                      </a:r>
                      <a:r>
                        <a:rPr lang="cs-CZ" sz="1600" b="1" kern="1200" noProof="0" dirty="0" smtClean="0">
                          <a:solidFill>
                            <a:schemeClr val="accent1">
                              <a:lumMod val="75000"/>
                            </a:schemeClr>
                          </a:solidFill>
                          <a:latin typeface="+mj-lt"/>
                          <a:ea typeface="+mn-ea"/>
                          <a:cs typeface="Arial" pitchFamily="34" charset="0"/>
                        </a:rPr>
                        <a:t>2</a:t>
                      </a:r>
                      <a:r>
                        <a:rPr lang="en-US" sz="1600" b="1" kern="1200" noProof="0" dirty="0" smtClean="0">
                          <a:solidFill>
                            <a:schemeClr val="accent1">
                              <a:lumMod val="75000"/>
                            </a:schemeClr>
                          </a:solidFill>
                          <a:latin typeface="+mj-lt"/>
                          <a:ea typeface="+mn-ea"/>
                          <a:cs typeface="Arial" pitchFamily="34" charset="0"/>
                        </a:rPr>
                        <a:t> – EUREKA</a:t>
                      </a:r>
                      <a:r>
                        <a:rPr lang="cs-CZ" sz="1600" b="1" kern="1200" noProof="0" dirty="0" smtClean="0">
                          <a:solidFill>
                            <a:schemeClr val="accent1">
                              <a:lumMod val="75000"/>
                            </a:schemeClr>
                          </a:solidFill>
                          <a:latin typeface="+mj-lt"/>
                          <a:ea typeface="+mn-ea"/>
                          <a:cs typeface="Arial" pitchFamily="34" charset="0"/>
                        </a:rPr>
                        <a:t>, MSMT (CZ)</a:t>
                      </a:r>
                      <a:endParaRPr lang="en-US" sz="1600" b="1" kern="1200" noProof="0" dirty="0" smtClean="0">
                        <a:solidFill>
                          <a:schemeClr val="accent1">
                            <a:lumMod val="75000"/>
                          </a:schemeClr>
                        </a:solidFill>
                        <a:latin typeface="+mj-lt"/>
                        <a:ea typeface="+mn-ea"/>
                        <a:cs typeface="Arial" pitchFamily="34" charset="0"/>
                      </a:endParaRPr>
                    </a:p>
                  </a:txBody>
                  <a:tcPr marL="91434" marR="91434" marT="45708" marB="45708" anchor="ctr"/>
                </a:tc>
                <a:extLst>
                  <a:ext uri="{0D108BD9-81ED-4DB2-BD59-A6C34878D82A}">
                    <a16:rowId xmlns="" xmlns:a16="http://schemas.microsoft.com/office/drawing/2014/main" val="10003"/>
                  </a:ext>
                </a:extLst>
              </a:tr>
              <a:tr h="333967">
                <a:tc gridSpan="2">
                  <a:txBody>
                    <a:bodyPr/>
                    <a:lstStyle/>
                    <a:p>
                      <a:pPr marL="0" marR="0" lvl="0" indent="0" algn="l" defTabSz="4176431" rtl="0" eaLnBrk="1" fontAlgn="auto" latinLnBrk="0" hangingPunct="1">
                        <a:lnSpc>
                          <a:spcPct val="100000"/>
                        </a:lnSpc>
                        <a:spcBef>
                          <a:spcPts val="0"/>
                        </a:spcBef>
                        <a:spcAft>
                          <a:spcPts val="0"/>
                        </a:spcAft>
                        <a:buClrTx/>
                        <a:buSzTx/>
                        <a:buFontTx/>
                        <a:buNone/>
                        <a:tabLst/>
                        <a:defRPr/>
                      </a:pPr>
                      <a:r>
                        <a:rPr lang="en-US" sz="1800" b="1" kern="1200" dirty="0" smtClean="0">
                          <a:solidFill>
                            <a:schemeClr val="bg1"/>
                          </a:solidFill>
                          <a:latin typeface="+mn-lt"/>
                          <a:ea typeface="+mn-ea"/>
                          <a:cs typeface="Arial" pitchFamily="34" charset="0"/>
                        </a:rPr>
                        <a:t>Project </a:t>
                      </a:r>
                      <a:r>
                        <a:rPr lang="cs-CZ" sz="1800" b="1" kern="1200" dirty="0" err="1" smtClean="0">
                          <a:solidFill>
                            <a:schemeClr val="bg1"/>
                          </a:solidFill>
                          <a:latin typeface="+mn-lt"/>
                          <a:ea typeface="+mn-ea"/>
                          <a:cs typeface="Arial" pitchFamily="34" charset="0"/>
                        </a:rPr>
                        <a:t>description</a:t>
                      </a:r>
                      <a:endParaRPr lang="en-US" sz="1800" b="1" kern="1200" dirty="0" smtClean="0">
                        <a:solidFill>
                          <a:schemeClr val="bg1"/>
                        </a:solidFill>
                        <a:latin typeface="+mn-lt"/>
                        <a:ea typeface="+mn-ea"/>
                        <a:cs typeface="Arial" pitchFamily="34" charset="0"/>
                      </a:endParaRPr>
                    </a:p>
                  </a:txBody>
                  <a:tcPr marL="91434" marR="91434" marT="45708" marB="45708" anchor="ctr">
                    <a:solidFill>
                      <a:schemeClr val="accent1"/>
                    </a:solidFill>
                  </a:tcPr>
                </a:tc>
                <a:tc hMerge="1">
                  <a:txBody>
                    <a:bodyPr/>
                    <a:lstStyle/>
                    <a:p>
                      <a:endParaRPr lang="en-US"/>
                    </a:p>
                  </a:txBody>
                  <a:tcPr/>
                </a:tc>
                <a:extLst>
                  <a:ext uri="{0D108BD9-81ED-4DB2-BD59-A6C34878D82A}">
                    <a16:rowId xmlns="" xmlns:a16="http://schemas.microsoft.com/office/drawing/2014/main" val="10004"/>
                  </a:ext>
                </a:extLst>
              </a:tr>
              <a:tr h="1430242">
                <a:tc gridSpan="2">
                  <a:txBody>
                    <a:bodyPr/>
                    <a:lstStyle/>
                    <a:p>
                      <a:pPr marL="358775" marR="0" lvl="1" indent="-185738" algn="l" defTabSz="4176431" rtl="0" eaLnBrk="1" fontAlgn="auto" latinLnBrk="0" hangingPunct="1">
                        <a:lnSpc>
                          <a:spcPct val="100000"/>
                        </a:lnSpc>
                        <a:spcBef>
                          <a:spcPts val="0"/>
                        </a:spcBef>
                        <a:spcAft>
                          <a:spcPts val="600"/>
                        </a:spcAft>
                        <a:buClrTx/>
                        <a:buSzTx/>
                        <a:buFont typeface="Arial" pitchFamily="34" charset="0"/>
                        <a:buChar char="•"/>
                        <a:tabLst/>
                        <a:defRPr/>
                      </a:pPr>
                      <a:r>
                        <a:rPr lang="en-US" sz="1800" b="0" kern="1200" noProof="0" dirty="0" smtClean="0">
                          <a:solidFill>
                            <a:schemeClr val="accent1">
                              <a:lumMod val="75000"/>
                            </a:schemeClr>
                          </a:solidFill>
                          <a:latin typeface="+mn-lt"/>
                          <a:ea typeface="+mn-ea"/>
                          <a:cs typeface="Arial" pitchFamily="34" charset="0"/>
                        </a:rPr>
                        <a:t>The goal of this project is to develop a smart and reliable high efficient renewable energy source covers the energy needs between 20 </a:t>
                      </a:r>
                      <a:r>
                        <a:rPr lang="en-US" sz="1800" b="0" kern="1200" noProof="0" dirty="0" err="1" smtClean="0">
                          <a:solidFill>
                            <a:schemeClr val="accent1">
                              <a:lumMod val="75000"/>
                            </a:schemeClr>
                          </a:solidFill>
                          <a:latin typeface="+mn-lt"/>
                          <a:ea typeface="+mn-ea"/>
                          <a:cs typeface="Arial" pitchFamily="34" charset="0"/>
                        </a:rPr>
                        <a:t>Wh</a:t>
                      </a:r>
                      <a:r>
                        <a:rPr lang="en-US" sz="1800" b="0" kern="1200" noProof="0" dirty="0" smtClean="0">
                          <a:solidFill>
                            <a:schemeClr val="accent1">
                              <a:lumMod val="75000"/>
                            </a:schemeClr>
                          </a:solidFill>
                          <a:latin typeface="+mn-lt"/>
                          <a:ea typeface="+mn-ea"/>
                          <a:cs typeface="Arial" pitchFamily="34" charset="0"/>
                        </a:rPr>
                        <a:t>/day for very low power sensors and few kWh/day for power systems.</a:t>
                      </a:r>
                    </a:p>
                    <a:p>
                      <a:pPr marL="358775" marR="0" lvl="1" indent="-185738" algn="l" defTabSz="4176431" rtl="0" eaLnBrk="1" fontAlgn="auto" latinLnBrk="0" hangingPunct="1">
                        <a:lnSpc>
                          <a:spcPct val="100000"/>
                        </a:lnSpc>
                        <a:spcBef>
                          <a:spcPts val="0"/>
                        </a:spcBef>
                        <a:spcAft>
                          <a:spcPts val="600"/>
                        </a:spcAft>
                        <a:buClrTx/>
                        <a:buSzTx/>
                        <a:buFont typeface="Arial" pitchFamily="34" charset="0"/>
                        <a:buChar char="•"/>
                        <a:tabLst/>
                        <a:defRPr/>
                      </a:pPr>
                      <a:r>
                        <a:rPr lang="cs-CZ" sz="1800" b="0" kern="1200" noProof="0" dirty="0" smtClean="0">
                          <a:solidFill>
                            <a:schemeClr val="accent1">
                              <a:lumMod val="75000"/>
                            </a:schemeClr>
                          </a:solidFill>
                          <a:latin typeface="+mn-lt"/>
                          <a:ea typeface="+mn-ea"/>
                          <a:cs typeface="Arial" pitchFamily="34" charset="0"/>
                        </a:rPr>
                        <a:t>N</a:t>
                      </a:r>
                      <a:r>
                        <a:rPr lang="en-US" sz="1800" b="0" kern="1200" noProof="0" dirty="0" err="1" smtClean="0">
                          <a:solidFill>
                            <a:schemeClr val="accent1">
                              <a:lumMod val="75000"/>
                            </a:schemeClr>
                          </a:solidFill>
                          <a:latin typeface="+mn-lt"/>
                          <a:ea typeface="+mn-ea"/>
                          <a:cs typeface="Arial" pitchFamily="34" charset="0"/>
                        </a:rPr>
                        <a:t>ext</a:t>
                      </a:r>
                      <a:r>
                        <a:rPr lang="en-US" sz="1800" b="0" kern="1200" noProof="0" dirty="0" smtClean="0">
                          <a:solidFill>
                            <a:schemeClr val="accent1">
                              <a:lumMod val="75000"/>
                            </a:schemeClr>
                          </a:solidFill>
                          <a:latin typeface="+mn-lt"/>
                          <a:ea typeface="+mn-ea"/>
                          <a:cs typeface="Arial" pitchFamily="34" charset="0"/>
                        </a:rPr>
                        <a:t> goal is to develop new technologies for the construction of new generation of CPV receivers</a:t>
                      </a:r>
                      <a:r>
                        <a:rPr lang="cs-CZ" sz="1800" b="0" kern="1200" noProof="0" dirty="0" smtClean="0">
                          <a:solidFill>
                            <a:schemeClr val="accent1">
                              <a:lumMod val="75000"/>
                            </a:schemeClr>
                          </a:solidFill>
                          <a:latin typeface="+mn-lt"/>
                          <a:ea typeface="+mn-ea"/>
                          <a:cs typeface="Arial" pitchFamily="34" charset="0"/>
                        </a:rPr>
                        <a:t> (</a:t>
                      </a:r>
                      <a:r>
                        <a:rPr lang="cs-CZ" sz="1800" b="0" kern="1200" noProof="0" dirty="0" err="1" smtClean="0">
                          <a:solidFill>
                            <a:schemeClr val="accent1">
                              <a:lumMod val="75000"/>
                            </a:schemeClr>
                          </a:solidFill>
                          <a:latin typeface="+mn-lt"/>
                          <a:ea typeface="+mn-ea"/>
                          <a:cs typeface="Arial" pitchFamily="34" charset="0"/>
                        </a:rPr>
                        <a:t>e.g</a:t>
                      </a:r>
                      <a:r>
                        <a:rPr lang="cs-CZ" sz="1800" b="0" kern="1200" noProof="0" dirty="0" smtClean="0">
                          <a:solidFill>
                            <a:schemeClr val="accent1">
                              <a:lumMod val="75000"/>
                            </a:schemeClr>
                          </a:solidFill>
                          <a:latin typeface="+mn-lt"/>
                          <a:ea typeface="+mn-ea"/>
                          <a:cs typeface="Arial" pitchFamily="34" charset="0"/>
                        </a:rPr>
                        <a:t>.</a:t>
                      </a:r>
                      <a:r>
                        <a:rPr lang="cs-CZ" sz="1800" b="0" kern="1200" baseline="0" noProof="0" dirty="0" smtClean="0">
                          <a:solidFill>
                            <a:schemeClr val="accent1">
                              <a:lumMod val="75000"/>
                            </a:schemeClr>
                          </a:solidFill>
                          <a:latin typeface="+mn-lt"/>
                          <a:ea typeface="+mn-ea"/>
                          <a:cs typeface="Arial" pitchFamily="34" charset="0"/>
                        </a:rPr>
                        <a:t> </a:t>
                      </a:r>
                      <a:r>
                        <a:rPr lang="cs-CZ" sz="1800" b="0" kern="1200" baseline="0" noProof="0" dirty="0" err="1" smtClean="0">
                          <a:solidFill>
                            <a:schemeClr val="accent1">
                              <a:lumMod val="75000"/>
                            </a:schemeClr>
                          </a:solidFill>
                          <a:latin typeface="+mn-lt"/>
                          <a:ea typeface="+mn-ea"/>
                          <a:cs typeface="Arial" pitchFamily="34" charset="0"/>
                        </a:rPr>
                        <a:t>Thick</a:t>
                      </a:r>
                      <a:r>
                        <a:rPr lang="cs-CZ" sz="1800" b="0" kern="1200" baseline="0" noProof="0" dirty="0" smtClean="0">
                          <a:solidFill>
                            <a:schemeClr val="accent1">
                              <a:lumMod val="75000"/>
                            </a:schemeClr>
                          </a:solidFill>
                          <a:latin typeface="+mn-lt"/>
                          <a:ea typeface="+mn-ea"/>
                          <a:cs typeface="Arial" pitchFamily="34" charset="0"/>
                        </a:rPr>
                        <a:t> </a:t>
                      </a:r>
                      <a:r>
                        <a:rPr lang="cs-CZ" sz="1800" b="0" kern="1200" baseline="0" noProof="0" dirty="0" err="1" smtClean="0">
                          <a:solidFill>
                            <a:schemeClr val="accent1">
                              <a:lumMod val="75000"/>
                            </a:schemeClr>
                          </a:solidFill>
                          <a:latin typeface="+mn-lt"/>
                          <a:ea typeface="+mn-ea"/>
                          <a:cs typeface="Arial" pitchFamily="34" charset="0"/>
                        </a:rPr>
                        <a:t>Printed</a:t>
                      </a:r>
                      <a:r>
                        <a:rPr lang="cs-CZ" sz="1800" b="0" kern="1200" baseline="0" noProof="0" dirty="0" smtClean="0">
                          <a:solidFill>
                            <a:schemeClr val="accent1">
                              <a:lumMod val="75000"/>
                            </a:schemeClr>
                          </a:solidFill>
                          <a:latin typeface="+mn-lt"/>
                          <a:ea typeface="+mn-ea"/>
                          <a:cs typeface="Arial" pitchFamily="34" charset="0"/>
                        </a:rPr>
                        <a:t> </a:t>
                      </a:r>
                      <a:r>
                        <a:rPr lang="cs-CZ" sz="1800" b="0" kern="1200" baseline="0" noProof="0" dirty="0" err="1" smtClean="0">
                          <a:solidFill>
                            <a:schemeClr val="accent1">
                              <a:lumMod val="75000"/>
                            </a:schemeClr>
                          </a:solidFill>
                          <a:latin typeface="+mn-lt"/>
                          <a:ea typeface="+mn-ea"/>
                          <a:cs typeface="Arial" pitchFamily="34" charset="0"/>
                        </a:rPr>
                        <a:t>Copper</a:t>
                      </a:r>
                      <a:r>
                        <a:rPr lang="cs-CZ" sz="1800" b="0" kern="1200" baseline="0" noProof="0" dirty="0" smtClean="0">
                          <a:solidFill>
                            <a:schemeClr val="accent1">
                              <a:lumMod val="75000"/>
                            </a:schemeClr>
                          </a:solidFill>
                          <a:latin typeface="+mn-lt"/>
                          <a:ea typeface="+mn-ea"/>
                          <a:cs typeface="Arial" pitchFamily="34" charset="0"/>
                        </a:rPr>
                        <a:t>)</a:t>
                      </a:r>
                      <a:r>
                        <a:rPr lang="en-US" sz="1800" b="0" kern="1200" noProof="0" dirty="0" smtClean="0">
                          <a:solidFill>
                            <a:schemeClr val="accent1">
                              <a:lumMod val="75000"/>
                            </a:schemeClr>
                          </a:solidFill>
                          <a:latin typeface="+mn-lt"/>
                          <a:ea typeface="+mn-ea"/>
                          <a:cs typeface="Arial" pitchFamily="34" charset="0"/>
                        </a:rPr>
                        <a:t>.</a:t>
                      </a:r>
                    </a:p>
                  </a:txBody>
                  <a:tcPr marL="91434" marR="91434" marT="45708" marB="45708" anchor="ctr">
                    <a:solidFill>
                      <a:srgbClr val="E9EDF4"/>
                    </a:solidFill>
                  </a:tcPr>
                </a:tc>
                <a:tc hMerge="1">
                  <a:txBody>
                    <a:bodyPr/>
                    <a:lstStyle/>
                    <a:p>
                      <a:pPr marL="0" marR="0" lvl="1" indent="0" algn="l" defTabSz="4176431" rtl="0" eaLnBrk="1" fontAlgn="auto" latinLnBrk="0" hangingPunct="1">
                        <a:lnSpc>
                          <a:spcPct val="100000"/>
                        </a:lnSpc>
                        <a:spcBef>
                          <a:spcPts val="0"/>
                        </a:spcBef>
                        <a:spcAft>
                          <a:spcPts val="0"/>
                        </a:spcAft>
                        <a:buClrTx/>
                        <a:buSzTx/>
                        <a:buFontTx/>
                        <a:buNone/>
                        <a:tabLst/>
                        <a:defRPr/>
                      </a:pPr>
                      <a:endParaRPr lang="cs-CZ" sz="6000" b="1" dirty="0" smtClean="0">
                        <a:solidFill>
                          <a:srgbClr val="6384A9"/>
                        </a:solidFill>
                        <a:latin typeface="Arial" pitchFamily="34" charset="0"/>
                        <a:cs typeface="Arial" pitchFamily="34" charset="0"/>
                      </a:endParaRPr>
                    </a:p>
                  </a:txBody>
                  <a:tcPr anchor="ctr">
                    <a:solidFill>
                      <a:srgbClr val="D0D8E8"/>
                    </a:solidFill>
                  </a:tcPr>
                </a:tc>
                <a:extLst>
                  <a:ext uri="{0D108BD9-81ED-4DB2-BD59-A6C34878D82A}">
                    <a16:rowId xmlns="" xmlns:a16="http://schemas.microsoft.com/office/drawing/2014/main" val="10005"/>
                  </a:ext>
                </a:extLst>
              </a:tr>
              <a:tr h="333967">
                <a:tc gridSpan="2">
                  <a:txBody>
                    <a:bodyPr/>
                    <a:lstStyle/>
                    <a:p>
                      <a:pPr marL="371475" marR="0" lvl="1" indent="-371475" algn="l" defTabSz="4176431" rtl="0" eaLnBrk="1" fontAlgn="auto" latinLnBrk="0" hangingPunct="1">
                        <a:lnSpc>
                          <a:spcPct val="100000"/>
                        </a:lnSpc>
                        <a:spcBef>
                          <a:spcPts val="0"/>
                        </a:spcBef>
                        <a:spcAft>
                          <a:spcPts val="0"/>
                        </a:spcAft>
                        <a:buClrTx/>
                        <a:buSzTx/>
                        <a:buFontTx/>
                        <a:buNone/>
                        <a:tabLst/>
                        <a:defRPr/>
                      </a:pPr>
                      <a:r>
                        <a:rPr lang="en-US" sz="1800" b="1" kern="1200" noProof="0" dirty="0" smtClean="0">
                          <a:solidFill>
                            <a:schemeClr val="bg1"/>
                          </a:solidFill>
                          <a:latin typeface="+mn-lt"/>
                          <a:ea typeface="+mn-ea"/>
                          <a:cs typeface="Arial" pitchFamily="34" charset="0"/>
                        </a:rPr>
                        <a:t>Target applications</a:t>
                      </a:r>
                    </a:p>
                  </a:txBody>
                  <a:tcPr marL="91434" marR="91434" marT="45708" marB="45708" anchor="ctr">
                    <a:solidFill>
                      <a:schemeClr val="accent1"/>
                    </a:solidFill>
                  </a:tcPr>
                </a:tc>
                <a:tc hMerge="1">
                  <a:txBody>
                    <a:bodyPr/>
                    <a:lstStyle/>
                    <a:p>
                      <a:endParaRPr lang="en-US"/>
                    </a:p>
                  </a:txBody>
                  <a:tcPr/>
                </a:tc>
                <a:extLst>
                  <a:ext uri="{0D108BD9-81ED-4DB2-BD59-A6C34878D82A}">
                    <a16:rowId xmlns="" xmlns:a16="http://schemas.microsoft.com/office/drawing/2014/main" val="10006"/>
                  </a:ext>
                </a:extLst>
              </a:tr>
              <a:tr h="808568">
                <a:tc gridSpan="2">
                  <a:txBody>
                    <a:bodyPr/>
                    <a:lstStyle/>
                    <a:p>
                      <a:pPr marL="360363" marR="0" lvl="1" indent="-184150" algn="l" defTabSz="41764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chemeClr val="accent1">
                              <a:lumMod val="75000"/>
                            </a:schemeClr>
                          </a:solidFill>
                          <a:latin typeface="+mn-lt"/>
                          <a:ea typeface="+mn-ea"/>
                          <a:cs typeface="Arial" pitchFamily="34" charset="0"/>
                        </a:rPr>
                        <a:t>CPV energy generators for safety and security of the people: environment surveillance, smart autonomous medium power generator, secure communication, isolated process networks, video surveillance, emergency situations.</a:t>
                      </a:r>
                    </a:p>
                  </a:txBody>
                  <a:tcPr marL="91434" marR="91434" marT="45708" marB="45708" anchor="ctr"/>
                </a:tc>
                <a:tc hMerge="1">
                  <a:txBody>
                    <a:bodyPr/>
                    <a:lstStyle/>
                    <a:p>
                      <a:endParaRPr lang="en-US"/>
                    </a:p>
                  </a:txBody>
                  <a:tcPr/>
                </a:tc>
                <a:extLst>
                  <a:ext uri="{0D108BD9-81ED-4DB2-BD59-A6C34878D82A}">
                    <a16:rowId xmlns="" xmlns:a16="http://schemas.microsoft.com/office/drawing/2014/main" val="10007"/>
                  </a:ext>
                </a:extLst>
              </a:tr>
              <a:tr h="333967">
                <a:tc gridSpan="2">
                  <a:txBody>
                    <a:bodyPr/>
                    <a:lstStyle/>
                    <a:p>
                      <a:pPr marL="371475" marR="0" lvl="1" indent="-12700" algn="l" defTabSz="4176431" rtl="0" eaLnBrk="1" fontAlgn="auto" latinLnBrk="0" hangingPunct="1">
                        <a:lnSpc>
                          <a:spcPct val="100000"/>
                        </a:lnSpc>
                        <a:spcBef>
                          <a:spcPts val="0"/>
                        </a:spcBef>
                        <a:spcAft>
                          <a:spcPts val="0"/>
                        </a:spcAft>
                        <a:buClrTx/>
                        <a:buSzTx/>
                        <a:buFontTx/>
                        <a:buNone/>
                        <a:tabLst/>
                        <a:defRPr/>
                      </a:pPr>
                      <a:r>
                        <a:rPr lang="en-US" sz="1800" b="1" kern="1200" dirty="0" err="1" smtClean="0">
                          <a:solidFill>
                            <a:schemeClr val="bg1"/>
                          </a:solidFill>
                          <a:latin typeface="+mn-lt"/>
                          <a:ea typeface="+mn-ea"/>
                          <a:cs typeface="Arial" pitchFamily="34" charset="0"/>
                        </a:rPr>
                        <a:t>Consorcium</a:t>
                      </a:r>
                      <a:r>
                        <a:rPr lang="en-US" sz="1800" b="1" kern="1200" dirty="0" smtClean="0">
                          <a:solidFill>
                            <a:schemeClr val="bg1"/>
                          </a:solidFill>
                          <a:latin typeface="+mn-lt"/>
                          <a:ea typeface="+mn-ea"/>
                          <a:cs typeface="Arial" pitchFamily="34" charset="0"/>
                        </a:rPr>
                        <a:t> overview</a:t>
                      </a:r>
                    </a:p>
                  </a:txBody>
                  <a:tcPr marL="91434" marR="91434" marT="45708" marB="45708" anchor="ctr">
                    <a:solidFill>
                      <a:srgbClr val="4F81BD"/>
                    </a:solidFill>
                  </a:tcPr>
                </a:tc>
                <a:tc hMerge="1">
                  <a:txBody>
                    <a:bodyPr/>
                    <a:lstStyle/>
                    <a:p>
                      <a:endParaRPr lang="cs-CZ"/>
                    </a:p>
                  </a:txBody>
                  <a:tcPr/>
                </a:tc>
                <a:extLst>
                  <a:ext uri="{0D108BD9-81ED-4DB2-BD59-A6C34878D82A}">
                    <a16:rowId xmlns="" xmlns:a16="http://schemas.microsoft.com/office/drawing/2014/main" val="938126115"/>
                  </a:ext>
                </a:extLst>
              </a:tr>
              <a:tr h="574752">
                <a:tc gridSpan="2">
                  <a:txBody>
                    <a:bodyPr/>
                    <a:lstStyle/>
                    <a:p>
                      <a:pPr marL="371475" marR="0" lvl="1" indent="-12700" algn="l" defTabSz="4176431" rtl="0" eaLnBrk="1" fontAlgn="auto" latinLnBrk="0" hangingPunct="1">
                        <a:lnSpc>
                          <a:spcPct val="100000"/>
                        </a:lnSpc>
                        <a:spcBef>
                          <a:spcPts val="0"/>
                        </a:spcBef>
                        <a:spcAft>
                          <a:spcPts val="0"/>
                        </a:spcAft>
                        <a:buClrTx/>
                        <a:buSzTx/>
                        <a:buFontTx/>
                        <a:buNone/>
                        <a:tabLst/>
                        <a:defRPr/>
                      </a:pPr>
                      <a:r>
                        <a:rPr lang="en-US" sz="1800" b="0" kern="1200" dirty="0" smtClean="0">
                          <a:solidFill>
                            <a:schemeClr val="accent1">
                              <a:lumMod val="75000"/>
                            </a:schemeClr>
                          </a:solidFill>
                          <a:latin typeface="+mn-lt"/>
                          <a:ea typeface="+mn-ea"/>
                          <a:cs typeface="Arial" pitchFamily="34" charset="0"/>
                        </a:rPr>
                        <a:t>ERYMA - France, TECNALIA – Spain, BSQ – Spain, ELCERAM – Czech Republic, University of West Bohemia – Czech Republic</a:t>
                      </a:r>
                    </a:p>
                  </a:txBody>
                  <a:tcPr marL="91434" marR="91434" marT="45708" marB="45708" anchor="ctr"/>
                </a:tc>
                <a:tc hMerge="1">
                  <a:txBody>
                    <a:bodyPr/>
                    <a:lstStyle/>
                    <a:p>
                      <a:endParaRPr lang="cs-CZ"/>
                    </a:p>
                  </a:txBody>
                  <a:tcPr/>
                </a:tc>
                <a:extLst>
                  <a:ext uri="{0D108BD9-81ED-4DB2-BD59-A6C34878D82A}">
                    <a16:rowId xmlns="" xmlns:a16="http://schemas.microsoft.com/office/drawing/2014/main" val="2062351586"/>
                  </a:ext>
                </a:extLst>
              </a:tr>
            </a:tbl>
          </a:graphicData>
        </a:graphic>
      </p:graphicFrame>
      <p:pic>
        <p:nvPicPr>
          <p:cNvPr id="11" name="Shape 467" descr="C:\Users\Reboun\Dropbox\Disk\PROJEKTY\ASES\Logo\ASES logo colour.jpg"/>
          <p:cNvPicPr preferRelativeResize="0"/>
          <p:nvPr/>
        </p:nvPicPr>
        <p:blipFill rotWithShape="1">
          <a:blip r:embed="rId2">
            <a:alphaModFix/>
          </a:blip>
          <a:srcRect/>
          <a:stretch/>
        </p:blipFill>
        <p:spPr>
          <a:xfrm>
            <a:off x="9698383" y="905896"/>
            <a:ext cx="2016224" cy="983076"/>
          </a:xfrm>
          <a:prstGeom prst="rect">
            <a:avLst/>
          </a:prstGeom>
          <a:noFill/>
          <a:ln>
            <a:noFill/>
          </a:ln>
        </p:spPr>
      </p:pic>
      <p:pic>
        <p:nvPicPr>
          <p:cNvPr id="13" name="Obrázek 1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6131" r="19578"/>
          <a:stretch/>
        </p:blipFill>
        <p:spPr>
          <a:xfrm>
            <a:off x="9840416" y="3189485"/>
            <a:ext cx="1897400" cy="1436631"/>
          </a:xfrm>
          <a:prstGeom prst="rect">
            <a:avLst/>
          </a:prstGeom>
          <a:noFill/>
          <a:effectLst>
            <a:outerShdw blurRad="50800" dist="38100" dir="2700000" algn="tl" rotWithShape="0">
              <a:prstClr val="black">
                <a:alpha val="40000"/>
              </a:prstClr>
            </a:outerShdw>
          </a:effectLst>
        </p:spPr>
      </p:pic>
      <p:pic>
        <p:nvPicPr>
          <p:cNvPr id="14" name="Picture 3" descr="P:\21_Foto\! Pictures - plastic &amp; organic electronics, smart textiles\KET-RICE MV\TPC\Obrázek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518"/>
          <a:stretch/>
        </p:blipFill>
        <p:spPr bwMode="auto">
          <a:xfrm>
            <a:off x="9840416" y="1844824"/>
            <a:ext cx="1897400" cy="12213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6" descr="P:\21_Foto\! Pictures - plastic &amp; organic electronics, smart textiles\KET-RICE MV\TPC\Obrázek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476" t="9028" r="39237" b="1679"/>
          <a:stretch/>
        </p:blipFill>
        <p:spPr bwMode="auto">
          <a:xfrm>
            <a:off x="9835550" y="4749417"/>
            <a:ext cx="1911366" cy="12937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Rectangle 123"/>
          <p:cNvSpPr>
            <a:spLocks noChangeArrowheads="1"/>
          </p:cNvSpPr>
          <p:nvPr/>
        </p:nvSpPr>
        <p:spPr bwMode="auto">
          <a:xfrm>
            <a:off x="407368" y="188640"/>
            <a:ext cx="6624638" cy="460375"/>
          </a:xfrm>
          <a:prstGeom prst="rect">
            <a:avLst/>
          </a:prstGeom>
          <a:noFill/>
          <a:ln w="9525">
            <a:noFill/>
            <a:miter lim="800000"/>
            <a:headEnd/>
            <a:tailEnd/>
          </a:ln>
        </p:spPr>
        <p:txBody>
          <a:bodyPr>
            <a:spAutoFit/>
          </a:bodyPr>
          <a:lstStyle/>
          <a:p>
            <a:r>
              <a:rPr lang="cs-CZ" sz="2200" b="1" i="1" dirty="0" smtClean="0">
                <a:solidFill>
                  <a:schemeClr val="bg1"/>
                </a:solidFill>
                <a:latin typeface="Verdana" pitchFamily="34" charset="0"/>
              </a:rPr>
              <a:t>2.3 ASES</a:t>
            </a:r>
            <a:r>
              <a:rPr lang="cs-CZ" sz="2400" b="1" i="1" dirty="0" smtClean="0">
                <a:solidFill>
                  <a:schemeClr val="bg1"/>
                </a:solidFill>
                <a:latin typeface="Verdana" pitchFamily="34" charset="0"/>
              </a:rPr>
              <a:t> Project</a:t>
            </a:r>
            <a:endParaRPr lang="en-US" sz="2400" b="1" i="1" dirty="0">
              <a:solidFill>
                <a:schemeClr val="bg1"/>
              </a:solidFill>
              <a:latin typeface="Verdana" pitchFamily="34" charset="0"/>
            </a:endParaRPr>
          </a:p>
        </p:txBody>
      </p:sp>
    </p:spTree>
    <p:extLst>
      <p:ext uri="{BB962C8B-B14F-4D97-AF65-F5344CB8AC3E}">
        <p14:creationId xmlns:p14="http://schemas.microsoft.com/office/powerpoint/2010/main" val="35736667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23"/>
          <p:cNvSpPr>
            <a:spLocks noChangeArrowheads="1"/>
          </p:cNvSpPr>
          <p:nvPr/>
        </p:nvSpPr>
        <p:spPr bwMode="auto">
          <a:xfrm>
            <a:off x="313910" y="213558"/>
            <a:ext cx="6624637" cy="461665"/>
          </a:xfrm>
          <a:prstGeom prst="rect">
            <a:avLst/>
          </a:prstGeom>
          <a:noFill/>
          <a:ln w="9525">
            <a:noFill/>
            <a:miter lim="800000"/>
            <a:headEnd/>
            <a:tailEnd/>
          </a:ln>
        </p:spPr>
        <p:txBody>
          <a:bodyPr>
            <a:spAutoFit/>
          </a:bodyPr>
          <a:lstStyle/>
          <a:p>
            <a:r>
              <a:rPr lang="cs-CZ" sz="2400" b="1" i="1" dirty="0" smtClean="0">
                <a:solidFill>
                  <a:schemeClr val="bg1"/>
                </a:solidFill>
                <a:latin typeface="Verdana" pitchFamily="34" charset="0"/>
              </a:rPr>
              <a:t>Agenda</a:t>
            </a:r>
            <a:endParaRPr lang="cs-CZ" sz="2400" b="1" i="1" dirty="0">
              <a:solidFill>
                <a:schemeClr val="bg1"/>
              </a:solidFill>
              <a:latin typeface="Verdana" pitchFamily="34" charset="0"/>
            </a:endParaRPr>
          </a:p>
        </p:txBody>
      </p:sp>
      <p:sp>
        <p:nvSpPr>
          <p:cNvPr id="13" name="Obdélník 12"/>
          <p:cNvSpPr/>
          <p:nvPr/>
        </p:nvSpPr>
        <p:spPr>
          <a:xfrm>
            <a:off x="313910" y="1306191"/>
            <a:ext cx="8652792" cy="4976404"/>
          </a:xfrm>
          <a:prstGeom prst="rect">
            <a:avLst/>
          </a:prstGeom>
          <a:solidFill>
            <a:srgbClr val="E8E6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2"/>
          <p:cNvSpPr txBox="1">
            <a:spLocks noChangeArrowheads="1"/>
          </p:cNvSpPr>
          <p:nvPr/>
        </p:nvSpPr>
        <p:spPr bwMode="auto">
          <a:xfrm>
            <a:off x="679866" y="1628800"/>
            <a:ext cx="7920880" cy="5048412"/>
          </a:xfrm>
          <a:prstGeom prst="rect">
            <a:avLst/>
          </a:prstGeom>
          <a:noFill/>
          <a:ln>
            <a:noFill/>
          </a:ln>
          <a:effectLst/>
          <a:extLst>
            <a:ext uri="{909E8E84-426E-40DD-AFC4-6F175D3DCCD1}">
              <a14:hiddenFill xmlns:a14="http://schemas.microsoft.com/office/drawing/2010/main">
                <a:solidFill>
                  <a:srgbClr val="2F396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Font typeface="Wingdings" panose="05000000000000000000" pitchFamily="2" charset="2"/>
              <a:buChar char="§"/>
              <a:defRPr sz="3200">
                <a:solidFill>
                  <a:srgbClr val="4A5CA8"/>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ts val="3000"/>
              </a:spcBef>
              <a:buClr>
                <a:srgbClr val="4A5CA8"/>
              </a:buClr>
              <a:buFontTx/>
              <a:buAutoNum type="arabicPeriod"/>
            </a:pPr>
            <a:r>
              <a:rPr lang="en-US" altLang="cs-CZ" sz="2400" b="1" dirty="0" smtClean="0"/>
              <a:t>Short introduction - University of West Bohemia</a:t>
            </a:r>
          </a:p>
          <a:p>
            <a:pPr eaLnBrk="1" hangingPunct="1">
              <a:spcBef>
                <a:spcPts val="3000"/>
              </a:spcBef>
              <a:buClr>
                <a:srgbClr val="4A5CA8"/>
              </a:buClr>
              <a:buFontTx/>
              <a:buAutoNum type="arabicPeriod"/>
            </a:pPr>
            <a:r>
              <a:rPr lang="en-US" altLang="cs-CZ" sz="2400" b="1" dirty="0" smtClean="0"/>
              <a:t>Experiences with EURIPIDES projects</a:t>
            </a:r>
          </a:p>
          <a:p>
            <a:pPr marL="0" indent="0" eaLnBrk="1" hangingPunct="1">
              <a:spcBef>
                <a:spcPts val="3000"/>
              </a:spcBef>
              <a:buClr>
                <a:srgbClr val="4A5CA8"/>
              </a:buClr>
              <a:buNone/>
            </a:pPr>
            <a:r>
              <a:rPr lang="en-US" altLang="cs-CZ" sz="2400" b="1" dirty="0" smtClean="0"/>
              <a:t>     	</a:t>
            </a:r>
            <a:r>
              <a:rPr lang="en-US" altLang="cs-CZ" sz="2400" dirty="0" smtClean="0"/>
              <a:t>2.1 INTEX project</a:t>
            </a:r>
          </a:p>
          <a:p>
            <a:pPr marL="0" indent="0" eaLnBrk="1" hangingPunct="1">
              <a:spcBef>
                <a:spcPts val="3000"/>
              </a:spcBef>
              <a:buClr>
                <a:srgbClr val="4A5CA8"/>
              </a:buClr>
              <a:buNone/>
            </a:pPr>
            <a:r>
              <a:rPr lang="en-US" altLang="cs-CZ" sz="2400" dirty="0" smtClean="0"/>
              <a:t>	2.2 ADVANTEX project</a:t>
            </a:r>
          </a:p>
          <a:p>
            <a:pPr marL="0" indent="0" eaLnBrk="1" hangingPunct="1">
              <a:spcBef>
                <a:spcPts val="3000"/>
              </a:spcBef>
              <a:buClr>
                <a:srgbClr val="4A5CA8"/>
              </a:buClr>
              <a:buNone/>
            </a:pPr>
            <a:r>
              <a:rPr lang="en-US" altLang="cs-CZ" sz="2400" dirty="0" smtClean="0"/>
              <a:t>	2.3 ASES project</a:t>
            </a:r>
          </a:p>
          <a:p>
            <a:pPr marL="0" indent="0" eaLnBrk="1" hangingPunct="1">
              <a:spcBef>
                <a:spcPts val="3000"/>
              </a:spcBef>
              <a:buClr>
                <a:srgbClr val="4A5CA8"/>
              </a:buClr>
              <a:buNone/>
            </a:pPr>
            <a:r>
              <a:rPr lang="en-US" altLang="cs-CZ" sz="2400" b="1" dirty="0" smtClean="0"/>
              <a:t>3. Conclusions</a:t>
            </a:r>
            <a:endParaRPr lang="en-US" altLang="cs-CZ" sz="2400" b="1" dirty="0"/>
          </a:p>
        </p:txBody>
      </p:sp>
      <p:grpSp>
        <p:nvGrpSpPr>
          <p:cNvPr id="9" name="Skupina 8"/>
          <p:cNvGrpSpPr/>
          <p:nvPr/>
        </p:nvGrpSpPr>
        <p:grpSpPr>
          <a:xfrm>
            <a:off x="10668000" y="83924"/>
            <a:ext cx="1301400" cy="705535"/>
            <a:chOff x="9476705" y="3150711"/>
            <a:chExt cx="2364283" cy="1281766"/>
          </a:xfrm>
        </p:grpSpPr>
        <p:pic>
          <p:nvPicPr>
            <p:cNvPr id="10" name="Picture 2" descr="D:\School\PhD\Publication Output &amp; Reports\ESTC 2012\Poster\Logo UWB - invert.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76705" y="3150711"/>
              <a:ext cx="2364283" cy="1074231"/>
            </a:xfrm>
            <a:prstGeom prst="rect">
              <a:avLst/>
            </a:prstGeom>
            <a:noFill/>
            <a:ln w="9525">
              <a:noFill/>
              <a:miter lim="800000"/>
              <a:headEnd/>
              <a:tailEnd/>
            </a:ln>
          </p:spPr>
        </p:pic>
        <p:pic>
          <p:nvPicPr>
            <p:cNvPr id="12" name="Picture 3" descr="D:\School\PhD\TimeSheets &amp; Bureaucracy\_University graphics\Logo_RICE_final - invert -slv.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58847" y="4144725"/>
              <a:ext cx="1176937" cy="287752"/>
            </a:xfrm>
            <a:prstGeom prst="rect">
              <a:avLst/>
            </a:prstGeom>
            <a:noFill/>
            <a:ln w="9525">
              <a:noFill/>
              <a:miter lim="800000"/>
              <a:headEnd/>
              <a:tailEnd/>
            </a:ln>
          </p:spPr>
        </p:pic>
      </p:grpSp>
      <p:pic>
        <p:nvPicPr>
          <p:cNvPr id="11" name="Obrázek 10"/>
          <p:cNvPicPr>
            <a:picLocks noChangeAspect="1"/>
          </p:cNvPicPr>
          <p:nvPr/>
        </p:nvPicPr>
        <p:blipFill rotWithShape="1">
          <a:blip r:embed="rId5"/>
          <a:srcRect l="51366" t="12939" b="8348"/>
          <a:stretch/>
        </p:blipFill>
        <p:spPr>
          <a:xfrm>
            <a:off x="9764855" y="1332916"/>
            <a:ext cx="2406000" cy="49764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21858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ál 3"/>
          <p:cNvSpPr/>
          <p:nvPr/>
        </p:nvSpPr>
        <p:spPr>
          <a:xfrm>
            <a:off x="3647728" y="3751482"/>
            <a:ext cx="4032448" cy="2578159"/>
          </a:xfrm>
          <a:prstGeom prst="ellipse">
            <a:avLst/>
          </a:prstGeom>
          <a:solidFill>
            <a:srgbClr val="CCECFF"/>
          </a:solidFill>
          <a:ln>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3" name="AutoShape 4" descr="Výsledek obrázku pro enterprise europe networ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30" name="Picture 6" descr="Výsledek obrázku pro enterprise europe networ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1678"/>
          <a:stretch/>
        </p:blipFill>
        <p:spPr bwMode="auto">
          <a:xfrm>
            <a:off x="3976044" y="1070681"/>
            <a:ext cx="745599" cy="61129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ýsledek obrázku pro idea cloud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4" y="3161289"/>
            <a:ext cx="1584176" cy="137382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063553" y="3663536"/>
            <a:ext cx="620683" cy="369332"/>
          </a:xfrm>
          <a:prstGeom prst="rect">
            <a:avLst/>
          </a:prstGeom>
          <a:noFill/>
        </p:spPr>
        <p:txBody>
          <a:bodyPr wrap="none" rtlCol="0">
            <a:spAutoFit/>
          </a:bodyPr>
          <a:lstStyle/>
          <a:p>
            <a:r>
              <a:rPr lang="cs-CZ" dirty="0" smtClean="0"/>
              <a:t>idea</a:t>
            </a:r>
            <a:endParaRPr lang="cs-CZ" dirty="0"/>
          </a:p>
        </p:txBody>
      </p:sp>
      <p:sp>
        <p:nvSpPr>
          <p:cNvPr id="5" name="TextovéPole 4"/>
          <p:cNvSpPr txBox="1"/>
          <p:nvPr/>
        </p:nvSpPr>
        <p:spPr>
          <a:xfrm>
            <a:off x="1487488" y="4478465"/>
            <a:ext cx="1971950" cy="307777"/>
          </a:xfrm>
          <a:prstGeom prst="rect">
            <a:avLst/>
          </a:prstGeom>
          <a:noFill/>
        </p:spPr>
        <p:txBody>
          <a:bodyPr wrap="none" rtlCol="0">
            <a:spAutoFit/>
          </a:bodyPr>
          <a:lstStyle/>
          <a:p>
            <a:r>
              <a:rPr lang="en-US" sz="1400" dirty="0">
                <a:solidFill>
                  <a:schemeClr val="tx2">
                    <a:lumMod val="75000"/>
                  </a:schemeClr>
                </a:solidFill>
              </a:rPr>
              <a:t>We had a project idea.</a:t>
            </a:r>
          </a:p>
        </p:txBody>
      </p:sp>
      <p:cxnSp>
        <p:nvCxnSpPr>
          <p:cNvPr id="7" name="Přímá spojnice se šipkou 6"/>
          <p:cNvCxnSpPr/>
          <p:nvPr/>
        </p:nvCxnSpPr>
        <p:spPr>
          <a:xfrm flipV="1">
            <a:off x="2747278" y="2645226"/>
            <a:ext cx="539541" cy="7704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AutoShape 6" descr="Související obráze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3" name="AutoShape 8" descr="Související obrázek"/>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 name="AutoShape 10" descr="Související obrázek"/>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62" name="Picture 14" descr="Výsledek obrázku pro circle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4910" y="1450936"/>
            <a:ext cx="1224136" cy="1224136"/>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ovéPole 16"/>
          <p:cNvSpPr txBox="1"/>
          <p:nvPr/>
        </p:nvSpPr>
        <p:spPr>
          <a:xfrm>
            <a:off x="3277401" y="1714651"/>
            <a:ext cx="659155" cy="923330"/>
          </a:xfrm>
          <a:prstGeom prst="rect">
            <a:avLst/>
          </a:prstGeom>
          <a:noFill/>
        </p:spPr>
        <p:txBody>
          <a:bodyPr wrap="none" rtlCol="0">
            <a:spAutoFit/>
          </a:bodyPr>
          <a:lstStyle/>
          <a:p>
            <a:r>
              <a:rPr lang="en-US" dirty="0"/>
              <a:t>EEN</a:t>
            </a:r>
          </a:p>
          <a:p>
            <a:r>
              <a:rPr lang="en-US" dirty="0"/>
              <a:t>offer</a:t>
            </a:r>
          </a:p>
          <a:p>
            <a:endParaRPr lang="cs-CZ" dirty="0">
              <a:solidFill>
                <a:schemeClr val="tx2">
                  <a:lumMod val="75000"/>
                </a:schemeClr>
              </a:solidFill>
            </a:endParaRPr>
          </a:p>
        </p:txBody>
      </p:sp>
      <p:cxnSp>
        <p:nvCxnSpPr>
          <p:cNvPr id="28" name="Přímá spojnice se šipkou 27"/>
          <p:cNvCxnSpPr/>
          <p:nvPr/>
        </p:nvCxnSpPr>
        <p:spPr>
          <a:xfrm>
            <a:off x="2365342" y="1906023"/>
            <a:ext cx="598371" cy="61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ovéPole 29"/>
          <p:cNvSpPr txBox="1"/>
          <p:nvPr/>
        </p:nvSpPr>
        <p:spPr>
          <a:xfrm>
            <a:off x="748462" y="2279625"/>
            <a:ext cx="2122632" cy="523220"/>
          </a:xfrm>
          <a:prstGeom prst="rect">
            <a:avLst/>
          </a:prstGeom>
          <a:noFill/>
        </p:spPr>
        <p:txBody>
          <a:bodyPr wrap="none" rtlCol="0">
            <a:spAutoFit/>
          </a:bodyPr>
          <a:lstStyle/>
          <a:p>
            <a:pPr algn="ctr"/>
            <a:r>
              <a:rPr lang="en-US" sz="1400" dirty="0">
                <a:solidFill>
                  <a:schemeClr val="tx2">
                    <a:lumMod val="75000"/>
                  </a:schemeClr>
                </a:solidFill>
              </a:rPr>
              <a:t>Assistance with the offer</a:t>
            </a:r>
          </a:p>
          <a:p>
            <a:pPr algn="ctr"/>
            <a:r>
              <a:rPr lang="en-US" sz="1400" dirty="0">
                <a:solidFill>
                  <a:schemeClr val="tx2">
                    <a:lumMod val="75000"/>
                  </a:schemeClr>
                </a:solidFill>
              </a:rPr>
              <a:t>preparation.</a:t>
            </a:r>
          </a:p>
        </p:txBody>
      </p:sp>
      <p:sp>
        <p:nvSpPr>
          <p:cNvPr id="23" name="Ovál 22"/>
          <p:cNvSpPr/>
          <p:nvPr/>
        </p:nvSpPr>
        <p:spPr>
          <a:xfrm>
            <a:off x="4799571" y="3837284"/>
            <a:ext cx="1570175" cy="755749"/>
          </a:xfrm>
          <a:prstGeom prst="ellipse">
            <a:avLst/>
          </a:prstGeom>
          <a:solidFill>
            <a:schemeClr val="bg1"/>
          </a:solidFill>
          <a:effectLst>
            <a:outerShdw blurRad="88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25" name="Zaoblený obdélník 24"/>
          <p:cNvSpPr/>
          <p:nvPr/>
        </p:nvSpPr>
        <p:spPr>
          <a:xfrm>
            <a:off x="8661310" y="1450936"/>
            <a:ext cx="3483361" cy="4733968"/>
          </a:xfrm>
          <a:prstGeom prst="roundRect">
            <a:avLst>
              <a:gd name="adj" fmla="val 472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solidFill>
              </a:rPr>
              <a:t>Title:</a:t>
            </a:r>
            <a:r>
              <a:rPr lang="cs-CZ" sz="1200" b="1" dirty="0">
                <a:solidFill>
                  <a:schemeClr val="tx2"/>
                </a:solidFill>
              </a:rPr>
              <a:t> </a:t>
            </a:r>
            <a:r>
              <a:rPr lang="cs-CZ" sz="1200" b="1" dirty="0" err="1">
                <a:solidFill>
                  <a:schemeClr val="tx2"/>
                </a:solidFill>
              </a:rPr>
              <a:t>Eureka</a:t>
            </a:r>
            <a:r>
              <a:rPr lang="cs-CZ" sz="1200" b="1" dirty="0">
                <a:solidFill>
                  <a:schemeClr val="tx2"/>
                </a:solidFill>
              </a:rPr>
              <a:t> - Mobile </a:t>
            </a:r>
            <a:r>
              <a:rPr lang="cs-CZ" sz="1200" b="1" dirty="0" err="1">
                <a:solidFill>
                  <a:schemeClr val="tx2"/>
                </a:solidFill>
              </a:rPr>
              <a:t>Energy</a:t>
            </a:r>
            <a:r>
              <a:rPr lang="cs-CZ" sz="1200" b="1" dirty="0">
                <a:solidFill>
                  <a:schemeClr val="tx2"/>
                </a:solidFill>
              </a:rPr>
              <a:t> Supply </a:t>
            </a:r>
            <a:r>
              <a:rPr lang="cs-CZ" sz="1200" b="1" dirty="0" err="1">
                <a:solidFill>
                  <a:schemeClr val="tx2"/>
                </a:solidFill>
              </a:rPr>
              <a:t>Solution</a:t>
            </a:r>
            <a:endParaRPr lang="cs-CZ" sz="1200" b="1" dirty="0">
              <a:solidFill>
                <a:schemeClr val="tx2"/>
              </a:solidFill>
            </a:endParaRPr>
          </a:p>
          <a:p>
            <a:pPr algn="ctr"/>
            <a:r>
              <a:rPr lang="cs-CZ" sz="1200" dirty="0">
                <a:solidFill>
                  <a:schemeClr val="tx2"/>
                </a:solidFill>
              </a:rPr>
              <a:t> (</a:t>
            </a:r>
            <a:r>
              <a:rPr lang="cs-CZ" sz="1200" dirty="0" err="1">
                <a:solidFill>
                  <a:schemeClr val="tx2"/>
                </a:solidFill>
              </a:rPr>
              <a:t>Ref</a:t>
            </a:r>
            <a:r>
              <a:rPr lang="cs-CZ" sz="1200" dirty="0">
                <a:solidFill>
                  <a:schemeClr val="tx2"/>
                </a:solidFill>
              </a:rPr>
              <a:t>: 12 CZ 0746 3QAR)</a:t>
            </a:r>
          </a:p>
          <a:p>
            <a:r>
              <a:rPr lang="en-US" sz="1200" dirty="0">
                <a:solidFill>
                  <a:schemeClr val="tx2"/>
                </a:solidFill>
              </a:rPr>
              <a:t/>
            </a:r>
            <a:br>
              <a:rPr lang="en-US" sz="1200" dirty="0">
                <a:solidFill>
                  <a:schemeClr val="tx2"/>
                </a:solidFill>
              </a:rPr>
            </a:br>
            <a:r>
              <a:rPr lang="en-US" sz="1200" dirty="0">
                <a:solidFill>
                  <a:schemeClr val="tx2"/>
                </a:solidFill>
              </a:rPr>
              <a:t>Abstract:</a:t>
            </a:r>
            <a:br>
              <a:rPr lang="en-US" sz="1200" dirty="0">
                <a:solidFill>
                  <a:schemeClr val="tx2"/>
                </a:solidFill>
              </a:rPr>
            </a:br>
            <a:r>
              <a:rPr lang="en-US" sz="1200" dirty="0">
                <a:solidFill>
                  <a:schemeClr val="tx2"/>
                </a:solidFill>
              </a:rPr>
              <a:t/>
            </a:r>
            <a:br>
              <a:rPr lang="en-US" sz="1200" dirty="0">
                <a:solidFill>
                  <a:schemeClr val="tx2"/>
                </a:solidFill>
              </a:rPr>
            </a:br>
            <a:r>
              <a:rPr lang="en-US" sz="1200" dirty="0">
                <a:solidFill>
                  <a:schemeClr val="tx2"/>
                </a:solidFill>
              </a:rPr>
              <a:t>A Czech university in cooperation with a Czech SME are preparing a project proposal to Eureka </a:t>
            </a:r>
            <a:r>
              <a:rPr lang="en-US" sz="1200" dirty="0" err="1">
                <a:solidFill>
                  <a:schemeClr val="tx2"/>
                </a:solidFill>
              </a:rPr>
              <a:t>programme</a:t>
            </a:r>
            <a:r>
              <a:rPr lang="en-US" sz="1200" dirty="0">
                <a:solidFill>
                  <a:schemeClr val="tx2"/>
                </a:solidFill>
              </a:rPr>
              <a:t>. The project goal is a development of a solar mobile energy source based on concentrated photovoltaics. The university is looking for project partners (preferably companies or possibly universities) aimed at electronics, chassis design, telecommunication or possibly photovoltaics or production of batteries.</a:t>
            </a:r>
            <a:br>
              <a:rPr lang="en-US" sz="1200" dirty="0">
                <a:solidFill>
                  <a:schemeClr val="tx2"/>
                </a:solidFill>
              </a:rPr>
            </a:br>
            <a:r>
              <a:rPr lang="en-US" sz="1200" dirty="0">
                <a:solidFill>
                  <a:schemeClr val="tx2"/>
                </a:solidFill>
              </a:rPr>
              <a:t>Description:</a:t>
            </a:r>
            <a:br>
              <a:rPr lang="en-US" sz="1200" dirty="0">
                <a:solidFill>
                  <a:schemeClr val="tx2"/>
                </a:solidFill>
              </a:rPr>
            </a:br>
            <a:r>
              <a:rPr lang="en-US" sz="1200" dirty="0">
                <a:solidFill>
                  <a:schemeClr val="tx2"/>
                </a:solidFill>
              </a:rPr>
              <a:t/>
            </a:r>
            <a:br>
              <a:rPr lang="en-US" sz="1200" dirty="0">
                <a:solidFill>
                  <a:schemeClr val="tx2"/>
                </a:solidFill>
              </a:rPr>
            </a:br>
            <a:r>
              <a:rPr lang="en-US" sz="1200" dirty="0">
                <a:solidFill>
                  <a:schemeClr val="tx2"/>
                </a:solidFill>
              </a:rPr>
              <a:t>There is a need to use a mobile energy solution in case of emergency (fires, accidents, etc.) or absence of power lines (remote communications, electronic mobile devices, mobile field hospitals, laboratories, etc.). Government offices, law enforcement in developing countries or fire departments frequently use generators at remote sites. Generators are noisy and unreliable, often breaking down or not starting </a:t>
            </a:r>
            <a:r>
              <a:rPr lang="en-US" sz="1200" dirty="0" smtClean="0">
                <a:solidFill>
                  <a:schemeClr val="tx2"/>
                </a:solidFill>
              </a:rPr>
              <a:t>in...</a:t>
            </a:r>
            <a:endParaRPr lang="cs-CZ" sz="1200" dirty="0">
              <a:solidFill>
                <a:schemeClr val="tx2"/>
              </a:solidFill>
            </a:endParaRPr>
          </a:p>
        </p:txBody>
      </p:sp>
      <p:sp>
        <p:nvSpPr>
          <p:cNvPr id="34" name="TextovéPole 33"/>
          <p:cNvSpPr txBox="1"/>
          <p:nvPr/>
        </p:nvSpPr>
        <p:spPr>
          <a:xfrm>
            <a:off x="9729729" y="1102963"/>
            <a:ext cx="1346522" cy="307777"/>
          </a:xfrm>
          <a:prstGeom prst="rect">
            <a:avLst/>
          </a:prstGeom>
          <a:noFill/>
        </p:spPr>
        <p:txBody>
          <a:bodyPr wrap="none" rtlCol="0">
            <a:spAutoFit/>
          </a:bodyPr>
          <a:lstStyle/>
          <a:p>
            <a:r>
              <a:rPr lang="en-US" sz="1400" dirty="0">
                <a:solidFill>
                  <a:schemeClr val="tx2">
                    <a:lumMod val="75000"/>
                  </a:schemeClr>
                </a:solidFill>
              </a:rPr>
              <a:t>Our EEN offer.</a:t>
            </a:r>
          </a:p>
        </p:txBody>
      </p:sp>
      <p:cxnSp>
        <p:nvCxnSpPr>
          <p:cNvPr id="35" name="Přímá spojnice se šipkou 34"/>
          <p:cNvCxnSpPr/>
          <p:nvPr/>
        </p:nvCxnSpPr>
        <p:spPr>
          <a:xfrm>
            <a:off x="4267473" y="2091455"/>
            <a:ext cx="591425" cy="1753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064" name="Picture 16" descr="Výsledek obrázku pro documents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5865" y="1769256"/>
            <a:ext cx="1358086" cy="1358086"/>
          </a:xfrm>
          <a:prstGeom prst="rect">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TextovéPole 38"/>
          <p:cNvSpPr txBox="1"/>
          <p:nvPr/>
        </p:nvSpPr>
        <p:spPr>
          <a:xfrm>
            <a:off x="6210454" y="2239207"/>
            <a:ext cx="1661376" cy="523220"/>
          </a:xfrm>
          <a:prstGeom prst="rect">
            <a:avLst/>
          </a:prstGeom>
          <a:noFill/>
        </p:spPr>
        <p:txBody>
          <a:bodyPr wrap="square" rtlCol="0">
            <a:spAutoFit/>
          </a:bodyPr>
          <a:lstStyle/>
          <a:p>
            <a:r>
              <a:rPr lang="en-US" sz="1400" dirty="0">
                <a:solidFill>
                  <a:schemeClr val="tx2">
                    <a:lumMod val="75000"/>
                  </a:schemeClr>
                </a:solidFill>
              </a:rPr>
              <a:t>We received several </a:t>
            </a:r>
            <a:r>
              <a:rPr lang="cs-CZ" sz="1400" dirty="0" err="1">
                <a:solidFill>
                  <a:schemeClr val="tx2">
                    <a:lumMod val="75000"/>
                  </a:schemeClr>
                </a:solidFill>
              </a:rPr>
              <a:t>E</a:t>
            </a:r>
            <a:r>
              <a:rPr lang="en-US" sz="1400" dirty="0" err="1">
                <a:solidFill>
                  <a:schemeClr val="tx2">
                    <a:lumMod val="75000"/>
                  </a:schemeClr>
                </a:solidFill>
              </a:rPr>
              <a:t>oI</a:t>
            </a:r>
            <a:r>
              <a:rPr lang="en-US" sz="1400" dirty="0">
                <a:solidFill>
                  <a:schemeClr val="tx2">
                    <a:lumMod val="75000"/>
                  </a:schemeClr>
                </a:solidFill>
              </a:rPr>
              <a:t>.</a:t>
            </a:r>
          </a:p>
        </p:txBody>
      </p:sp>
      <p:sp>
        <p:nvSpPr>
          <p:cNvPr id="40" name="Ovál 39"/>
          <p:cNvSpPr/>
          <p:nvPr/>
        </p:nvSpPr>
        <p:spPr>
          <a:xfrm>
            <a:off x="1099195" y="1502453"/>
            <a:ext cx="1228896" cy="736755"/>
          </a:xfrm>
          <a:prstGeom prst="ellipse">
            <a:avLst/>
          </a:prstGeom>
          <a:noFill/>
          <a:effectLst>
            <a:outerShdw blurRad="889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BIC</a:t>
            </a:r>
          </a:p>
          <a:p>
            <a:pPr algn="ctr"/>
            <a:r>
              <a:rPr lang="cs-CZ" dirty="0" err="1" smtClean="0">
                <a:solidFill>
                  <a:schemeClr val="tx1"/>
                </a:solidFill>
              </a:rPr>
              <a:t>Pilsen</a:t>
            </a:r>
            <a:endParaRPr lang="cs-CZ" dirty="0">
              <a:solidFill>
                <a:schemeClr val="tx1"/>
              </a:solidFill>
            </a:endParaRPr>
          </a:p>
        </p:txBody>
      </p:sp>
      <p:cxnSp>
        <p:nvCxnSpPr>
          <p:cNvPr id="41" name="Přímá spojnice se šipkou 40"/>
          <p:cNvCxnSpPr/>
          <p:nvPr/>
        </p:nvCxnSpPr>
        <p:spPr>
          <a:xfrm>
            <a:off x="5584658" y="3202095"/>
            <a:ext cx="0" cy="5060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3" name="TextovéPole 42"/>
          <p:cNvSpPr txBox="1"/>
          <p:nvPr/>
        </p:nvSpPr>
        <p:spPr>
          <a:xfrm>
            <a:off x="5584659" y="3269449"/>
            <a:ext cx="1730795" cy="307777"/>
          </a:xfrm>
          <a:prstGeom prst="rect">
            <a:avLst/>
          </a:prstGeom>
          <a:noFill/>
        </p:spPr>
        <p:txBody>
          <a:bodyPr wrap="none" rtlCol="0">
            <a:spAutoFit/>
          </a:bodyPr>
          <a:lstStyle/>
          <a:p>
            <a:r>
              <a:rPr lang="en-US" sz="1400" dirty="0">
                <a:solidFill>
                  <a:schemeClr val="tx2">
                    <a:lumMod val="75000"/>
                  </a:schemeClr>
                </a:solidFill>
              </a:rPr>
              <a:t>We chose </a:t>
            </a:r>
            <a:r>
              <a:rPr lang="en-US" sz="1400" dirty="0" err="1">
                <a:solidFill>
                  <a:schemeClr val="tx2">
                    <a:lumMod val="75000"/>
                  </a:schemeClr>
                </a:solidFill>
              </a:rPr>
              <a:t>Tecnalia</a:t>
            </a:r>
            <a:r>
              <a:rPr lang="en-US" sz="1400" dirty="0">
                <a:solidFill>
                  <a:schemeClr val="tx2">
                    <a:lumMod val="75000"/>
                  </a:schemeClr>
                </a:solidFill>
              </a:rPr>
              <a:t>.</a:t>
            </a:r>
          </a:p>
        </p:txBody>
      </p:sp>
      <p:pic>
        <p:nvPicPr>
          <p:cNvPr id="2065" name="0 Imag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7739" y="4061170"/>
            <a:ext cx="1300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Ovál 45"/>
          <p:cNvSpPr/>
          <p:nvPr/>
        </p:nvSpPr>
        <p:spPr>
          <a:xfrm>
            <a:off x="3936556" y="5116658"/>
            <a:ext cx="1570175" cy="755749"/>
          </a:xfrm>
          <a:prstGeom prst="ellipse">
            <a:avLst/>
          </a:prstGeom>
          <a:solidFill>
            <a:schemeClr val="bg1"/>
          </a:solidFill>
          <a:effectLst>
            <a:outerShdw blurRad="88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47" name="Ovál 46"/>
          <p:cNvSpPr/>
          <p:nvPr/>
        </p:nvSpPr>
        <p:spPr>
          <a:xfrm>
            <a:off x="5826634" y="5116658"/>
            <a:ext cx="1570175" cy="755749"/>
          </a:xfrm>
          <a:prstGeom prst="ellipse">
            <a:avLst/>
          </a:prstGeom>
          <a:solidFill>
            <a:schemeClr val="bg1"/>
          </a:solidFill>
          <a:effectLst>
            <a:outerShdw blurRad="88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pic>
        <p:nvPicPr>
          <p:cNvPr id="2066" name="Image 3" descr="cid:image004.png@01CDB35F.DACE23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8772" y="5285191"/>
            <a:ext cx="118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descr="BSQ Sola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4818"/>
          <a:stretch/>
        </p:blipFill>
        <p:spPr bwMode="auto">
          <a:xfrm>
            <a:off x="5998020" y="5285191"/>
            <a:ext cx="1214138" cy="330726"/>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Přímá spojnice se šipkou 49"/>
          <p:cNvCxnSpPr/>
          <p:nvPr/>
        </p:nvCxnSpPr>
        <p:spPr>
          <a:xfrm>
            <a:off x="5998020" y="4632353"/>
            <a:ext cx="431052" cy="3759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Přímá spojnice se šipkou 53"/>
          <p:cNvCxnSpPr/>
          <p:nvPr/>
        </p:nvCxnSpPr>
        <p:spPr>
          <a:xfrm flipH="1">
            <a:off x="5029275" y="4632352"/>
            <a:ext cx="374468" cy="4112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ovéPole 7"/>
          <p:cNvSpPr txBox="1"/>
          <p:nvPr/>
        </p:nvSpPr>
        <p:spPr>
          <a:xfrm>
            <a:off x="6543365" y="4241197"/>
            <a:ext cx="877163" cy="646331"/>
          </a:xfrm>
          <a:prstGeom prst="rect">
            <a:avLst/>
          </a:prstGeom>
          <a:noFill/>
        </p:spPr>
        <p:txBody>
          <a:bodyPr wrap="none" rtlCol="0">
            <a:spAutoFit/>
          </a:bodyPr>
          <a:lstStyle/>
          <a:p>
            <a:r>
              <a:rPr lang="en-US" dirty="0" smtClean="0">
                <a:solidFill>
                  <a:schemeClr val="tx2"/>
                </a:solidFill>
              </a:rPr>
              <a:t>ASES</a:t>
            </a:r>
          </a:p>
          <a:p>
            <a:r>
              <a:rPr lang="en-US" dirty="0" smtClean="0">
                <a:solidFill>
                  <a:schemeClr val="tx2"/>
                </a:solidFill>
              </a:rPr>
              <a:t>project</a:t>
            </a:r>
            <a:endParaRPr lang="en-US" dirty="0">
              <a:solidFill>
                <a:schemeClr val="tx2"/>
              </a:solidFill>
            </a:endParaRPr>
          </a:p>
        </p:txBody>
      </p:sp>
      <p:grpSp>
        <p:nvGrpSpPr>
          <p:cNvPr id="38" name="Skupina 37"/>
          <p:cNvGrpSpPr/>
          <p:nvPr/>
        </p:nvGrpSpPr>
        <p:grpSpPr>
          <a:xfrm>
            <a:off x="9336360" y="106888"/>
            <a:ext cx="1109760" cy="469245"/>
            <a:chOff x="9540552" y="3429000"/>
            <a:chExt cx="2016125" cy="852487"/>
          </a:xfrm>
        </p:grpSpPr>
        <p:pic>
          <p:nvPicPr>
            <p:cNvPr id="42" name="Picture 2" descr="D:\School\PhD\Publication Output &amp; Reports\ESTC 2012\Poster\Logo UWB - invert.em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540552" y="3429000"/>
              <a:ext cx="1727200" cy="779462"/>
            </a:xfrm>
            <a:prstGeom prst="rect">
              <a:avLst/>
            </a:prstGeom>
            <a:noFill/>
            <a:ln w="9525">
              <a:noFill/>
              <a:miter lim="800000"/>
              <a:headEnd/>
              <a:tailEnd/>
            </a:ln>
          </p:spPr>
        </p:pic>
        <p:pic>
          <p:nvPicPr>
            <p:cNvPr id="44" name="Picture 3" descr="D:\School\PhD\TimeSheets &amp; Bureaucracy\_University graphics\Logo_RICE_final - invert -slv.emf"/>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835952" y="4105275"/>
              <a:ext cx="720725" cy="176212"/>
            </a:xfrm>
            <a:prstGeom prst="rect">
              <a:avLst/>
            </a:prstGeom>
            <a:noFill/>
            <a:ln w="9525">
              <a:noFill/>
              <a:miter lim="800000"/>
              <a:headEnd/>
              <a:tailEnd/>
            </a:ln>
          </p:spPr>
        </p:pic>
      </p:grpSp>
      <p:sp>
        <p:nvSpPr>
          <p:cNvPr id="45" name="Rectangle 123"/>
          <p:cNvSpPr>
            <a:spLocks noChangeArrowheads="1"/>
          </p:cNvSpPr>
          <p:nvPr/>
        </p:nvSpPr>
        <p:spPr bwMode="auto">
          <a:xfrm>
            <a:off x="263352" y="173039"/>
            <a:ext cx="9073008" cy="830997"/>
          </a:xfrm>
          <a:prstGeom prst="rect">
            <a:avLst/>
          </a:prstGeom>
          <a:noFill/>
          <a:ln w="9525">
            <a:noFill/>
            <a:miter lim="800000"/>
            <a:headEnd/>
            <a:tailEnd/>
          </a:ln>
        </p:spPr>
        <p:txBody>
          <a:bodyPr wrap="square">
            <a:spAutoFit/>
          </a:bodyPr>
          <a:lstStyle/>
          <a:p>
            <a:r>
              <a:rPr lang="cs-CZ" sz="2200" b="1" i="1" dirty="0" smtClean="0">
                <a:solidFill>
                  <a:schemeClr val="bg1"/>
                </a:solidFill>
                <a:latin typeface="Verdana" pitchFamily="34" charset="0"/>
              </a:rPr>
              <a:t>2.3 ASES</a:t>
            </a:r>
            <a:r>
              <a:rPr lang="cs-CZ" sz="2400" b="1" i="1" dirty="0" smtClean="0">
                <a:solidFill>
                  <a:schemeClr val="bg1"/>
                </a:solidFill>
                <a:latin typeface="Verdana" pitchFamily="34" charset="0"/>
              </a:rPr>
              <a:t> Project - </a:t>
            </a:r>
            <a:r>
              <a:rPr lang="en-US" sz="2400" b="1" i="1" dirty="0">
                <a:solidFill>
                  <a:prstClr val="white"/>
                </a:solidFill>
                <a:latin typeface="Verdana" pitchFamily="34" charset="0"/>
              </a:rPr>
              <a:t>Experiences with an EEN offer</a:t>
            </a:r>
          </a:p>
          <a:p>
            <a:endParaRPr lang="en-US" sz="2400" b="1" i="1" dirty="0">
              <a:solidFill>
                <a:schemeClr val="bg1"/>
              </a:solidFill>
              <a:latin typeface="Verdana" pitchFamily="34" charset="0"/>
            </a:endParaRPr>
          </a:p>
        </p:txBody>
      </p:sp>
    </p:spTree>
    <p:extLst>
      <p:ext uri="{BB962C8B-B14F-4D97-AF65-F5344CB8AC3E}">
        <p14:creationId xmlns:p14="http://schemas.microsoft.com/office/powerpoint/2010/main" val="13030720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Výsledek obrázku pro enterprise europe networ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1" name="AutoShape 6" descr="Související obráze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3" name="AutoShape 8" descr="Související obrázek"/>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 name="AutoShape 10" descr="Související obrázek"/>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grpSp>
        <p:nvGrpSpPr>
          <p:cNvPr id="15" name="Skupina 14"/>
          <p:cNvGrpSpPr/>
          <p:nvPr/>
        </p:nvGrpSpPr>
        <p:grpSpPr>
          <a:xfrm>
            <a:off x="9336360" y="106888"/>
            <a:ext cx="1109760" cy="469245"/>
            <a:chOff x="9540552" y="3429000"/>
            <a:chExt cx="2016125" cy="852487"/>
          </a:xfrm>
        </p:grpSpPr>
        <p:pic>
          <p:nvPicPr>
            <p:cNvPr id="16" name="Picture 2" descr="D:\School\PhD\Publication Output &amp; Reports\ESTC 2012\Poster\Logo UWB - invert.e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40552" y="3429000"/>
              <a:ext cx="1727200" cy="779462"/>
            </a:xfrm>
            <a:prstGeom prst="rect">
              <a:avLst/>
            </a:prstGeom>
            <a:noFill/>
            <a:ln w="9525">
              <a:noFill/>
              <a:miter lim="800000"/>
              <a:headEnd/>
              <a:tailEnd/>
            </a:ln>
          </p:spPr>
        </p:pic>
        <p:pic>
          <p:nvPicPr>
            <p:cNvPr id="17" name="Picture 3" descr="D:\School\PhD\TimeSheets &amp; Bureaucracy\_University graphics\Logo_RICE_final - invert -slv.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35952" y="4105275"/>
              <a:ext cx="720725" cy="176212"/>
            </a:xfrm>
            <a:prstGeom prst="rect">
              <a:avLst/>
            </a:prstGeom>
            <a:noFill/>
            <a:ln w="9525">
              <a:noFill/>
              <a:miter lim="800000"/>
              <a:headEnd/>
              <a:tailEnd/>
            </a:ln>
          </p:spPr>
        </p:pic>
      </p:grpSp>
      <p:sp>
        <p:nvSpPr>
          <p:cNvPr id="20" name="Obdélník 19"/>
          <p:cNvSpPr/>
          <p:nvPr/>
        </p:nvSpPr>
        <p:spPr>
          <a:xfrm>
            <a:off x="681632" y="5016952"/>
            <a:ext cx="5040560" cy="1224136"/>
          </a:xfrm>
          <a:prstGeom prst="rect">
            <a:avLst/>
          </a:prstGeom>
          <a:solidFill>
            <a:schemeClr val="bg1">
              <a:lumMod val="95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684621" y="3792816"/>
            <a:ext cx="5040560" cy="1224136"/>
          </a:xfrm>
          <a:prstGeom prst="rect">
            <a:avLst/>
          </a:prstGeom>
          <a:solidFill>
            <a:schemeClr val="accent1">
              <a:lumMod val="20000"/>
              <a:lumOff val="80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bdélník 21"/>
          <p:cNvSpPr/>
          <p:nvPr/>
        </p:nvSpPr>
        <p:spPr>
          <a:xfrm>
            <a:off x="191344" y="980728"/>
            <a:ext cx="8728897" cy="2514535"/>
          </a:xfrm>
          <a:prstGeom prst="rect">
            <a:avLst/>
          </a:prstGeom>
        </p:spPr>
        <p:txBody>
          <a:bodyPr wrap="square">
            <a:spAutoFit/>
          </a:bodyPr>
          <a:lstStyle>
            <a:defPPr>
              <a:defRPr lang="cs-CZ"/>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spcBef>
                <a:spcPct val="20000"/>
              </a:spcBef>
              <a:spcAft>
                <a:spcPts val="600"/>
              </a:spcAft>
            </a:pPr>
            <a:r>
              <a:rPr lang="en-US" b="1" dirty="0" smtClean="0">
                <a:solidFill>
                  <a:srgbClr val="30669A"/>
                </a:solidFill>
                <a:latin typeface="+mj-lt"/>
              </a:rPr>
              <a:t>Substrates for power electronics based on Thick Printed Copper Technology (TPC) </a:t>
            </a:r>
          </a:p>
          <a:p>
            <a:pPr lvl="0">
              <a:spcBef>
                <a:spcPct val="20000"/>
              </a:spcBef>
            </a:pPr>
            <a:r>
              <a:rPr lang="en-US" sz="1600" dirty="0">
                <a:solidFill>
                  <a:srgbClr val="30669A"/>
                </a:solidFill>
                <a:latin typeface="Arial"/>
                <a:cs typeface="+mn-cs"/>
              </a:rPr>
              <a:t>Substitution to conventional Direct Bonded Copper (DBC) with many advantages:</a:t>
            </a:r>
          </a:p>
          <a:p>
            <a:pPr marL="800100" lvl="1" indent="-342900" algn="just">
              <a:spcBef>
                <a:spcPct val="20000"/>
              </a:spcBef>
              <a:buBlip>
                <a:blip r:embed="rId4"/>
              </a:buBlip>
            </a:pPr>
            <a:r>
              <a:rPr lang="en-US" sz="1600" dirty="0">
                <a:solidFill>
                  <a:srgbClr val="30669A"/>
                </a:solidFill>
                <a:latin typeface="Arial"/>
              </a:rPr>
              <a:t>Additive manufacturing process – material savings. </a:t>
            </a:r>
          </a:p>
          <a:p>
            <a:pPr marL="800100" lvl="1" indent="-342900" algn="just">
              <a:spcBef>
                <a:spcPct val="20000"/>
              </a:spcBef>
              <a:buBlip>
                <a:blip r:embed="rId4"/>
              </a:buBlip>
            </a:pPr>
            <a:r>
              <a:rPr lang="en-US" sz="1600" dirty="0">
                <a:solidFill>
                  <a:srgbClr val="30669A"/>
                </a:solidFill>
                <a:latin typeface="Arial"/>
                <a:cs typeface="+mn-cs"/>
              </a:rPr>
              <a:t>Higher pattern resolution compared to DBC (down to 100 µm line/gap).</a:t>
            </a:r>
          </a:p>
          <a:p>
            <a:pPr marL="800100" lvl="1" indent="-342900" algn="just">
              <a:spcBef>
                <a:spcPct val="20000"/>
              </a:spcBef>
              <a:buBlip>
                <a:blip r:embed="rId4"/>
              </a:buBlip>
            </a:pPr>
            <a:r>
              <a:rPr lang="en-US" sz="1600" dirty="0">
                <a:solidFill>
                  <a:srgbClr val="30669A"/>
                </a:solidFill>
                <a:latin typeface="Arial"/>
                <a:cs typeface="+mn-cs"/>
              </a:rPr>
              <a:t>Step &amp; Relief thickness profile (Cu thickness from 25 µm to 300 </a:t>
            </a:r>
            <a:r>
              <a:rPr lang="en-US" sz="1600" dirty="0">
                <a:solidFill>
                  <a:srgbClr val="30669A"/>
                </a:solidFill>
                <a:latin typeface="Arial"/>
              </a:rPr>
              <a:t>µm on one substrate).</a:t>
            </a:r>
          </a:p>
          <a:p>
            <a:pPr marL="800100" lvl="1" indent="-342900" algn="just">
              <a:spcBef>
                <a:spcPct val="20000"/>
              </a:spcBef>
              <a:buBlip>
                <a:blip r:embed="rId4"/>
              </a:buBlip>
            </a:pPr>
            <a:r>
              <a:rPr lang="en-US" sz="1600" dirty="0">
                <a:solidFill>
                  <a:srgbClr val="30669A"/>
                </a:solidFill>
                <a:latin typeface="Arial"/>
                <a:cs typeface="+mn-cs"/>
              </a:rPr>
              <a:t>Cu plated </a:t>
            </a:r>
            <a:r>
              <a:rPr lang="en-US" sz="1600" dirty="0" err="1">
                <a:solidFill>
                  <a:srgbClr val="30669A"/>
                </a:solidFill>
                <a:latin typeface="Arial"/>
                <a:cs typeface="+mn-cs"/>
              </a:rPr>
              <a:t>vias</a:t>
            </a:r>
            <a:r>
              <a:rPr lang="en-US" sz="1600" dirty="0">
                <a:solidFill>
                  <a:srgbClr val="30669A"/>
                </a:solidFill>
                <a:latin typeface="Arial"/>
                <a:cs typeface="+mn-cs"/>
              </a:rPr>
              <a:t> and multilayer circuits capability.</a:t>
            </a:r>
          </a:p>
          <a:p>
            <a:pPr marL="800100" lvl="1" indent="-342900" algn="just">
              <a:spcBef>
                <a:spcPct val="20000"/>
              </a:spcBef>
              <a:buBlip>
                <a:blip r:embed="rId4"/>
              </a:buBlip>
            </a:pPr>
            <a:r>
              <a:rPr lang="en-US" sz="1600" dirty="0">
                <a:solidFill>
                  <a:srgbClr val="30669A"/>
                </a:solidFill>
                <a:latin typeface="Arial"/>
                <a:cs typeface="+mn-cs"/>
              </a:rPr>
              <a:t>Direct integration of passive component and sensors</a:t>
            </a:r>
            <a:r>
              <a:rPr lang="cs-CZ" sz="1600" dirty="0">
                <a:solidFill>
                  <a:srgbClr val="30669A"/>
                </a:solidFill>
                <a:latin typeface="Arial"/>
                <a:cs typeface="+mn-cs"/>
              </a:rPr>
              <a:t>.</a:t>
            </a:r>
            <a:endParaRPr lang="en-US" sz="1600" dirty="0">
              <a:solidFill>
                <a:srgbClr val="30669A"/>
              </a:solidFill>
              <a:latin typeface="Arial"/>
              <a:cs typeface="+mn-cs"/>
            </a:endParaRPr>
          </a:p>
          <a:p>
            <a:pPr marL="800100" lvl="1" indent="-342900" algn="just">
              <a:spcBef>
                <a:spcPct val="20000"/>
              </a:spcBef>
              <a:buBlip>
                <a:blip r:embed="rId4"/>
              </a:buBlip>
            </a:pPr>
            <a:r>
              <a:rPr lang="en-US" sz="1600" dirty="0">
                <a:solidFill>
                  <a:srgbClr val="30669A"/>
                </a:solidFill>
                <a:latin typeface="Arial"/>
                <a:cs typeface="+mn-cs"/>
              </a:rPr>
              <a:t>Assembly of fine pitch SMD components</a:t>
            </a:r>
            <a:r>
              <a:rPr lang="cs-CZ" sz="1600" dirty="0">
                <a:solidFill>
                  <a:srgbClr val="30669A"/>
                </a:solidFill>
                <a:latin typeface="Arial"/>
                <a:cs typeface="+mn-cs"/>
              </a:rPr>
              <a:t>.</a:t>
            </a:r>
            <a:endParaRPr lang="en-US" sz="1600" dirty="0">
              <a:solidFill>
                <a:srgbClr val="30669A"/>
              </a:solidFill>
              <a:latin typeface="Arial"/>
              <a:cs typeface="+mn-cs"/>
            </a:endParaRPr>
          </a:p>
        </p:txBody>
      </p:sp>
      <p:sp>
        <p:nvSpPr>
          <p:cNvPr id="23" name="TextovéPole 10"/>
          <p:cNvSpPr txBox="1"/>
          <p:nvPr/>
        </p:nvSpPr>
        <p:spPr>
          <a:xfrm>
            <a:off x="1332694" y="5911565"/>
            <a:ext cx="3741185" cy="307777"/>
          </a:xfrm>
          <a:prstGeom prst="rect">
            <a:avLst/>
          </a:prstGeom>
          <a:noFill/>
        </p:spPr>
        <p:txBody>
          <a:bodyPr wrap="square" rtlCol="0">
            <a:spAutoFit/>
          </a:bodyPr>
          <a:lstStyle>
            <a:defPPr>
              <a:defRPr lang="cs-CZ"/>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400" b="1" i="1" dirty="0">
                <a:solidFill>
                  <a:srgbClr val="4F81BD">
                    <a:lumMod val="75000"/>
                  </a:srgbClr>
                </a:solidFill>
                <a:cs typeface="+mn-cs"/>
              </a:rPr>
              <a:t>Thick Printed Copper (TPC) Technology. </a:t>
            </a:r>
          </a:p>
        </p:txBody>
      </p:sp>
      <p:pic>
        <p:nvPicPr>
          <p:cNvPr id="24" name="Obrázek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447" y="3911010"/>
            <a:ext cx="4033881" cy="690005"/>
          </a:xfrm>
          <a:prstGeom prst="rect">
            <a:avLst/>
          </a:prstGeom>
        </p:spPr>
      </p:pic>
      <p:pic>
        <p:nvPicPr>
          <p:cNvPr id="25" name="Obrázek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637" y="5158117"/>
            <a:ext cx="4784592" cy="727849"/>
          </a:xfrm>
          <a:prstGeom prst="rect">
            <a:avLst/>
          </a:prstGeom>
        </p:spPr>
      </p:pic>
      <p:sp>
        <p:nvSpPr>
          <p:cNvPr id="26" name="TextovéPole 11"/>
          <p:cNvSpPr txBox="1"/>
          <p:nvPr/>
        </p:nvSpPr>
        <p:spPr>
          <a:xfrm>
            <a:off x="1121334" y="4675197"/>
            <a:ext cx="3741185" cy="307777"/>
          </a:xfrm>
          <a:prstGeom prst="rect">
            <a:avLst/>
          </a:prstGeom>
          <a:noFill/>
        </p:spPr>
        <p:txBody>
          <a:bodyPr wrap="square" rtlCol="0">
            <a:spAutoFit/>
          </a:bodyPr>
          <a:lstStyle>
            <a:defPPr>
              <a:defRPr lang="cs-CZ"/>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400" b="1" i="1" dirty="0">
                <a:solidFill>
                  <a:srgbClr val="4F81BD">
                    <a:lumMod val="75000"/>
                  </a:srgbClr>
                </a:solidFill>
                <a:cs typeface="+mn-cs"/>
              </a:rPr>
              <a:t>Conventional DBC Technology</a:t>
            </a:r>
            <a:r>
              <a:rPr lang="cs-CZ" sz="1400" b="1" i="1" dirty="0">
                <a:solidFill>
                  <a:srgbClr val="4F81BD">
                    <a:lumMod val="75000"/>
                  </a:srgbClr>
                </a:solidFill>
                <a:cs typeface="+mn-cs"/>
              </a:rPr>
              <a:t>. </a:t>
            </a:r>
            <a:endParaRPr lang="en-US" sz="1400" b="1" i="1" dirty="0">
              <a:solidFill>
                <a:srgbClr val="4F81BD">
                  <a:lumMod val="75000"/>
                </a:srgbClr>
              </a:solidFill>
              <a:cs typeface="+mn-cs"/>
            </a:endParaRPr>
          </a:p>
        </p:txBody>
      </p:sp>
      <p:sp>
        <p:nvSpPr>
          <p:cNvPr id="27" name="Obdélník 26"/>
          <p:cNvSpPr/>
          <p:nvPr/>
        </p:nvSpPr>
        <p:spPr>
          <a:xfrm>
            <a:off x="5722193" y="3792816"/>
            <a:ext cx="5990431" cy="1224136"/>
          </a:xfrm>
          <a:prstGeom prst="rect">
            <a:avLst/>
          </a:prstGeom>
          <a:solidFill>
            <a:schemeClr val="accent1">
              <a:lumMod val="20000"/>
              <a:lumOff val="80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8" name="Obdélník 27"/>
          <p:cNvSpPr/>
          <p:nvPr/>
        </p:nvSpPr>
        <p:spPr>
          <a:xfrm>
            <a:off x="5720699" y="5016952"/>
            <a:ext cx="5991925" cy="1224136"/>
          </a:xfrm>
          <a:prstGeom prst="rect">
            <a:avLst/>
          </a:prstGeom>
          <a:solidFill>
            <a:schemeClr val="bg1">
              <a:lumMod val="95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9" name="Obrázek 28" descr="20160721_134748_Univerzitní"/>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66263" y="3848317"/>
            <a:ext cx="2147015" cy="1086492"/>
          </a:xfrm>
          <a:prstGeom prst="rect">
            <a:avLst/>
          </a:prstGeom>
          <a:noFill/>
          <a:effectLst>
            <a:outerShdw blurRad="50800" dist="38100" dir="2700000" algn="tl" rotWithShape="0">
              <a:prstClr val="black">
                <a:alpha val="40000"/>
              </a:prstClr>
            </a:outerShdw>
          </a:effectLst>
        </p:spPr>
      </p:pic>
      <p:pic>
        <p:nvPicPr>
          <p:cNvPr id="30" name="Obrázek 29" descr="20160829_082744_Univerzitní"/>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5365" y="5135289"/>
            <a:ext cx="2137912" cy="1023656"/>
          </a:xfrm>
          <a:prstGeom prst="rect">
            <a:avLst/>
          </a:prstGeom>
          <a:noFill/>
          <a:effectLst>
            <a:outerShdw blurRad="50800" dist="38100" dir="2700000" algn="tl" rotWithShape="0">
              <a:prstClr val="black">
                <a:alpha val="40000"/>
              </a:prstClr>
            </a:outerShdw>
          </a:effectLst>
        </p:spPr>
      </p:pic>
      <p:sp>
        <p:nvSpPr>
          <p:cNvPr id="31" name="Obdélník 30"/>
          <p:cNvSpPr/>
          <p:nvPr/>
        </p:nvSpPr>
        <p:spPr>
          <a:xfrm>
            <a:off x="8078878" y="3233653"/>
            <a:ext cx="3004455" cy="523220"/>
          </a:xfrm>
          <a:prstGeom prst="rect">
            <a:avLst/>
          </a:prstGeom>
        </p:spPr>
        <p:txBody>
          <a:bodyPr wrap="square">
            <a:spAutoFit/>
          </a:bodyPr>
          <a:lstStyle/>
          <a:p>
            <a:pPr algn="ctr"/>
            <a:r>
              <a:rPr lang="en-US" sz="1400" b="1" dirty="0">
                <a:solidFill>
                  <a:schemeClr val="tx2"/>
                </a:solidFill>
              </a:rPr>
              <a:t>Temperature shock cycles test</a:t>
            </a:r>
          </a:p>
          <a:p>
            <a:pPr algn="ctr"/>
            <a:r>
              <a:rPr lang="en-US" sz="1400" b="1" dirty="0">
                <a:solidFill>
                  <a:schemeClr val="tx2"/>
                </a:solidFill>
              </a:rPr>
              <a:t>   (-50 °C / 150 °C).</a:t>
            </a:r>
          </a:p>
        </p:txBody>
      </p:sp>
      <p:sp>
        <p:nvSpPr>
          <p:cNvPr id="32" name="TextovéPole 31"/>
          <p:cNvSpPr txBox="1"/>
          <p:nvPr/>
        </p:nvSpPr>
        <p:spPr>
          <a:xfrm>
            <a:off x="10741732" y="4141841"/>
            <a:ext cx="731290" cy="523220"/>
          </a:xfrm>
          <a:prstGeom prst="rect">
            <a:avLst/>
          </a:prstGeom>
          <a:noFill/>
        </p:spPr>
        <p:txBody>
          <a:bodyPr wrap="none" rtlCol="0">
            <a:spAutoFit/>
          </a:bodyPr>
          <a:lstStyle/>
          <a:p>
            <a:r>
              <a:rPr lang="en-US" sz="1400" b="1" i="1" dirty="0">
                <a:solidFill>
                  <a:schemeClr val="tx2"/>
                </a:solidFill>
              </a:rPr>
              <a:t>170</a:t>
            </a:r>
          </a:p>
          <a:p>
            <a:r>
              <a:rPr lang="en-US" sz="1400" b="1" i="1" dirty="0">
                <a:solidFill>
                  <a:schemeClr val="tx2"/>
                </a:solidFill>
              </a:rPr>
              <a:t>cycles</a:t>
            </a:r>
          </a:p>
        </p:txBody>
      </p:sp>
      <p:sp>
        <p:nvSpPr>
          <p:cNvPr id="33" name="TextovéPole 32"/>
          <p:cNvSpPr txBox="1"/>
          <p:nvPr/>
        </p:nvSpPr>
        <p:spPr>
          <a:xfrm>
            <a:off x="10732193" y="5385507"/>
            <a:ext cx="731290" cy="523220"/>
          </a:xfrm>
          <a:prstGeom prst="rect">
            <a:avLst/>
          </a:prstGeom>
          <a:noFill/>
        </p:spPr>
        <p:txBody>
          <a:bodyPr wrap="none" rtlCol="0">
            <a:spAutoFit/>
          </a:bodyPr>
          <a:lstStyle/>
          <a:p>
            <a:r>
              <a:rPr lang="en-US" sz="1400" b="1" i="1" dirty="0">
                <a:solidFill>
                  <a:schemeClr val="tx2"/>
                </a:solidFill>
              </a:rPr>
              <a:t>1000</a:t>
            </a:r>
          </a:p>
          <a:p>
            <a:r>
              <a:rPr lang="en-US" sz="1400" b="1" i="1" dirty="0">
                <a:solidFill>
                  <a:schemeClr val="tx2"/>
                </a:solidFill>
              </a:rPr>
              <a:t>cycles</a:t>
            </a:r>
          </a:p>
        </p:txBody>
      </p:sp>
      <p:sp>
        <p:nvSpPr>
          <p:cNvPr id="34" name="Rectangle 123"/>
          <p:cNvSpPr>
            <a:spLocks noChangeArrowheads="1"/>
          </p:cNvSpPr>
          <p:nvPr/>
        </p:nvSpPr>
        <p:spPr bwMode="auto">
          <a:xfrm>
            <a:off x="407368" y="188640"/>
            <a:ext cx="6624638" cy="460375"/>
          </a:xfrm>
          <a:prstGeom prst="rect">
            <a:avLst/>
          </a:prstGeom>
          <a:noFill/>
          <a:ln w="9525">
            <a:noFill/>
            <a:miter lim="800000"/>
            <a:headEnd/>
            <a:tailEnd/>
          </a:ln>
        </p:spPr>
        <p:txBody>
          <a:bodyPr>
            <a:spAutoFit/>
          </a:bodyPr>
          <a:lstStyle/>
          <a:p>
            <a:r>
              <a:rPr lang="cs-CZ" sz="2200" b="1" i="1" dirty="0" smtClean="0">
                <a:solidFill>
                  <a:schemeClr val="bg1"/>
                </a:solidFill>
                <a:latin typeface="Verdana" pitchFamily="34" charset="0"/>
              </a:rPr>
              <a:t>2.3 ASES</a:t>
            </a:r>
            <a:r>
              <a:rPr lang="cs-CZ" sz="2400" b="1" i="1" dirty="0" smtClean="0">
                <a:solidFill>
                  <a:schemeClr val="bg1"/>
                </a:solidFill>
                <a:latin typeface="Verdana" pitchFamily="34" charset="0"/>
              </a:rPr>
              <a:t> Project</a:t>
            </a:r>
            <a:endParaRPr lang="en-US" sz="2400" b="1" i="1" dirty="0">
              <a:solidFill>
                <a:schemeClr val="bg1"/>
              </a:solidFill>
              <a:latin typeface="Verdana" pitchFamily="34" charset="0"/>
            </a:endParaRPr>
          </a:p>
        </p:txBody>
      </p:sp>
    </p:spTree>
    <p:extLst>
      <p:ext uri="{BB962C8B-B14F-4D97-AF65-F5344CB8AC3E}">
        <p14:creationId xmlns:p14="http://schemas.microsoft.com/office/powerpoint/2010/main" val="21086349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Skupina 19"/>
          <p:cNvGrpSpPr/>
          <p:nvPr/>
        </p:nvGrpSpPr>
        <p:grpSpPr>
          <a:xfrm>
            <a:off x="9336360" y="106888"/>
            <a:ext cx="1109760" cy="469245"/>
            <a:chOff x="9540552" y="3429000"/>
            <a:chExt cx="2016125" cy="852487"/>
          </a:xfrm>
        </p:grpSpPr>
        <p:pic>
          <p:nvPicPr>
            <p:cNvPr id="21" name="Picture 2" descr="D:\School\PhD\Publication Output &amp; Reports\ESTC 2012\Poster\Logo UWB - invert.e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40552" y="3429000"/>
              <a:ext cx="1727200" cy="779462"/>
            </a:xfrm>
            <a:prstGeom prst="rect">
              <a:avLst/>
            </a:prstGeom>
            <a:noFill/>
            <a:ln w="9525">
              <a:noFill/>
              <a:miter lim="800000"/>
              <a:headEnd/>
              <a:tailEnd/>
            </a:ln>
          </p:spPr>
        </p:pic>
        <p:pic>
          <p:nvPicPr>
            <p:cNvPr id="22" name="Picture 3" descr="D:\School\PhD\TimeSheets &amp; Bureaucracy\_University graphics\Logo_RICE_final - invert -slv.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35952" y="4105275"/>
              <a:ext cx="720725" cy="176212"/>
            </a:xfrm>
            <a:prstGeom prst="rect">
              <a:avLst/>
            </a:prstGeom>
            <a:noFill/>
            <a:ln w="9525">
              <a:noFill/>
              <a:miter lim="800000"/>
              <a:headEnd/>
              <a:tailEnd/>
            </a:ln>
          </p:spPr>
        </p:pic>
      </p:grpSp>
      <p:sp>
        <p:nvSpPr>
          <p:cNvPr id="53253" name="Rectangle 123"/>
          <p:cNvSpPr>
            <a:spLocks noChangeArrowheads="1"/>
          </p:cNvSpPr>
          <p:nvPr/>
        </p:nvSpPr>
        <p:spPr bwMode="auto">
          <a:xfrm>
            <a:off x="284984" y="236091"/>
            <a:ext cx="8187279" cy="400110"/>
          </a:xfrm>
          <a:prstGeom prst="rect">
            <a:avLst/>
          </a:prstGeom>
          <a:noFill/>
          <a:ln w="9525">
            <a:noFill/>
            <a:miter lim="800000"/>
            <a:headEnd/>
            <a:tailEnd/>
          </a:ln>
        </p:spPr>
        <p:txBody>
          <a:bodyPr wrap="square">
            <a:spAutoFit/>
          </a:bodyPr>
          <a:lstStyle/>
          <a:p>
            <a:r>
              <a:rPr lang="cs-CZ" sz="2000" b="1" i="1" dirty="0" smtClean="0">
                <a:solidFill>
                  <a:schemeClr val="bg1"/>
                </a:solidFill>
                <a:latin typeface="Verdana" pitchFamily="34" charset="0"/>
              </a:rPr>
              <a:t>2.3 </a:t>
            </a:r>
            <a:r>
              <a:rPr lang="cs-CZ" sz="2000" b="1" i="1" dirty="0">
                <a:solidFill>
                  <a:schemeClr val="bg1"/>
                </a:solidFill>
                <a:latin typeface="Verdana" pitchFamily="34" charset="0"/>
              </a:rPr>
              <a:t>ASES </a:t>
            </a:r>
            <a:r>
              <a:rPr lang="cs-CZ" sz="2000" b="1" i="1" dirty="0" smtClean="0">
                <a:solidFill>
                  <a:schemeClr val="bg1"/>
                </a:solidFill>
                <a:latin typeface="Verdana" pitchFamily="34" charset="0"/>
              </a:rPr>
              <a:t>Project – </a:t>
            </a:r>
            <a:r>
              <a:rPr lang="en-US" sz="2000" b="1" i="1" dirty="0" smtClean="0">
                <a:solidFill>
                  <a:schemeClr val="bg1"/>
                </a:solidFill>
                <a:latin typeface="Verdana" pitchFamily="34" charset="0"/>
              </a:rPr>
              <a:t>new technologies for manufacturing</a:t>
            </a:r>
            <a:endParaRPr lang="en-US" sz="2000" b="1" i="1" dirty="0">
              <a:solidFill>
                <a:schemeClr val="bg1"/>
              </a:solidFill>
              <a:latin typeface="Verdana" pitchFamily="34" charset="0"/>
            </a:endParaRPr>
          </a:p>
        </p:txBody>
      </p:sp>
      <p:pic>
        <p:nvPicPr>
          <p:cNvPr id="2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6462" y="2708920"/>
            <a:ext cx="3935247" cy="29514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Rectangle 9"/>
          <p:cNvSpPr>
            <a:spLocks noChangeArrowheads="1"/>
          </p:cNvSpPr>
          <p:nvPr/>
        </p:nvSpPr>
        <p:spPr bwMode="auto">
          <a:xfrm>
            <a:off x="4637031" y="2853541"/>
            <a:ext cx="1168604" cy="737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cs-CZ" altLang="cs-CZ" sz="1400" b="1" dirty="0" err="1">
                <a:solidFill>
                  <a:schemeClr val="bg1"/>
                </a:solidFill>
                <a:latin typeface="Calibri" panose="020F0502020204030204" pitchFamily="34" charset="0"/>
              </a:rPr>
              <a:t>Vacuum</a:t>
            </a:r>
            <a:r>
              <a:rPr lang="cs-CZ" altLang="cs-CZ" sz="1400" b="1" dirty="0">
                <a:solidFill>
                  <a:schemeClr val="bg1"/>
                </a:solidFill>
                <a:latin typeface="Calibri" panose="020F0502020204030204" pitchFamily="34" charset="0"/>
              </a:rPr>
              <a:t> pump </a:t>
            </a:r>
            <a:r>
              <a:rPr lang="cs-CZ" altLang="cs-CZ" sz="1400" b="1" dirty="0" err="1">
                <a:solidFill>
                  <a:schemeClr val="bg1"/>
                </a:solidFill>
                <a:latin typeface="Calibri" panose="020F0502020204030204" pitchFamily="34" charset="0"/>
              </a:rPr>
              <a:t>outlet</a:t>
            </a:r>
            <a:r>
              <a:rPr lang="cs-CZ" altLang="cs-CZ" sz="1400" b="1" dirty="0">
                <a:solidFill>
                  <a:schemeClr val="bg1"/>
                </a:solidFill>
                <a:latin typeface="Calibri" panose="020F0502020204030204" pitchFamily="34" charset="0"/>
              </a:rPr>
              <a:t> + </a:t>
            </a:r>
            <a:r>
              <a:rPr lang="cs-CZ" altLang="cs-CZ" sz="1400" b="1" dirty="0" err="1">
                <a:solidFill>
                  <a:schemeClr val="bg1"/>
                </a:solidFill>
                <a:latin typeface="Calibri" panose="020F0502020204030204" pitchFamily="34" charset="0"/>
              </a:rPr>
              <a:t>valve</a:t>
            </a:r>
            <a:endParaRPr lang="cs-CZ" altLang="cs-CZ" sz="1400" b="1" dirty="0">
              <a:solidFill>
                <a:schemeClr val="bg1"/>
              </a:solidFill>
              <a:latin typeface="Calibri" panose="020F0502020204030204" pitchFamily="34" charset="0"/>
            </a:endParaRPr>
          </a:p>
        </p:txBody>
      </p:sp>
      <p:sp>
        <p:nvSpPr>
          <p:cNvPr id="26" name="Rectangle 10"/>
          <p:cNvSpPr>
            <a:spLocks noChangeArrowheads="1"/>
          </p:cNvSpPr>
          <p:nvPr/>
        </p:nvSpPr>
        <p:spPr bwMode="auto">
          <a:xfrm>
            <a:off x="7292193" y="2961263"/>
            <a:ext cx="1168604" cy="521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cs-CZ" altLang="cs-CZ" sz="1400" b="1" dirty="0">
                <a:solidFill>
                  <a:schemeClr val="bg1"/>
                </a:solidFill>
                <a:latin typeface="Calibri" panose="020F0502020204030204" pitchFamily="34" charset="0"/>
              </a:rPr>
              <a:t>N</a:t>
            </a:r>
            <a:r>
              <a:rPr lang="cs-CZ" altLang="cs-CZ" sz="1400" b="1" baseline="-33000" dirty="0">
                <a:solidFill>
                  <a:schemeClr val="bg1"/>
                </a:solidFill>
                <a:latin typeface="Calibri" panose="020F0502020204030204" pitchFamily="34" charset="0"/>
              </a:rPr>
              <a:t>2</a:t>
            </a:r>
            <a:r>
              <a:rPr lang="cs-CZ" altLang="cs-CZ" sz="1400" b="1" dirty="0">
                <a:solidFill>
                  <a:schemeClr val="bg1"/>
                </a:solidFill>
                <a:latin typeface="Calibri" panose="020F0502020204030204" pitchFamily="34" charset="0"/>
              </a:rPr>
              <a:t> </a:t>
            </a:r>
            <a:r>
              <a:rPr lang="cs-CZ" altLang="cs-CZ" sz="1400" b="1" dirty="0" err="1">
                <a:solidFill>
                  <a:schemeClr val="bg1"/>
                </a:solidFill>
                <a:latin typeface="Calibri" panose="020F0502020204030204" pitchFamily="34" charset="0"/>
              </a:rPr>
              <a:t>inlet</a:t>
            </a:r>
            <a:r>
              <a:rPr lang="cs-CZ" altLang="cs-CZ" sz="1400" b="1" dirty="0">
                <a:solidFill>
                  <a:schemeClr val="bg1"/>
                </a:solidFill>
                <a:latin typeface="Calibri" panose="020F0502020204030204" pitchFamily="34" charset="0"/>
              </a:rPr>
              <a:t> </a:t>
            </a:r>
          </a:p>
          <a:p>
            <a:pPr hangingPunct="1">
              <a:lnSpc>
                <a:spcPct val="100000"/>
              </a:lnSpc>
              <a:buClrTx/>
              <a:buFontTx/>
              <a:buNone/>
            </a:pPr>
            <a:r>
              <a:rPr lang="cs-CZ" altLang="cs-CZ" sz="1400" b="1" dirty="0">
                <a:solidFill>
                  <a:schemeClr val="bg1"/>
                </a:solidFill>
                <a:latin typeface="Calibri" panose="020F0502020204030204" pitchFamily="34" charset="0"/>
              </a:rPr>
              <a:t>+ </a:t>
            </a:r>
            <a:r>
              <a:rPr lang="cs-CZ" altLang="cs-CZ" sz="1400" b="1" dirty="0" err="1">
                <a:solidFill>
                  <a:schemeClr val="bg1"/>
                </a:solidFill>
                <a:latin typeface="Calibri" panose="020F0502020204030204" pitchFamily="34" charset="0"/>
              </a:rPr>
              <a:t>valve</a:t>
            </a:r>
            <a:endParaRPr lang="cs-CZ" altLang="cs-CZ" sz="1400" b="1" dirty="0">
              <a:solidFill>
                <a:schemeClr val="bg1"/>
              </a:solidFill>
              <a:latin typeface="Calibri" panose="020F0502020204030204" pitchFamily="34" charset="0"/>
            </a:endParaRPr>
          </a:p>
        </p:txBody>
      </p:sp>
      <p:sp>
        <p:nvSpPr>
          <p:cNvPr id="27" name="Rectangle 11"/>
          <p:cNvSpPr>
            <a:spLocks noChangeArrowheads="1"/>
          </p:cNvSpPr>
          <p:nvPr/>
        </p:nvSpPr>
        <p:spPr bwMode="auto">
          <a:xfrm>
            <a:off x="5939783" y="3777462"/>
            <a:ext cx="1168604" cy="306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cs-CZ" altLang="cs-CZ" sz="1400" b="1" dirty="0" err="1">
                <a:solidFill>
                  <a:schemeClr val="bg1"/>
                </a:solidFill>
                <a:latin typeface="Calibri" panose="020F0502020204030204" pitchFamily="34" charset="0"/>
              </a:rPr>
              <a:t>Heating</a:t>
            </a:r>
            <a:r>
              <a:rPr lang="cs-CZ" altLang="cs-CZ" sz="1400" b="1" dirty="0">
                <a:solidFill>
                  <a:schemeClr val="bg1"/>
                </a:solidFill>
                <a:latin typeface="Calibri" panose="020F0502020204030204" pitchFamily="34" charset="0"/>
              </a:rPr>
              <a:t> plate</a:t>
            </a:r>
          </a:p>
        </p:txBody>
      </p:sp>
      <p:sp>
        <p:nvSpPr>
          <p:cNvPr id="28" name="Rectangle 13"/>
          <p:cNvSpPr>
            <a:spLocks noChangeArrowheads="1"/>
          </p:cNvSpPr>
          <p:nvPr/>
        </p:nvSpPr>
        <p:spPr bwMode="auto">
          <a:xfrm>
            <a:off x="6094043" y="4172160"/>
            <a:ext cx="1168604" cy="521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cs-CZ" altLang="cs-CZ" sz="1400" b="1" dirty="0" err="1">
                <a:solidFill>
                  <a:schemeClr val="bg1"/>
                </a:solidFill>
                <a:latin typeface="Calibri" panose="020F0502020204030204" pitchFamily="34" charset="0"/>
              </a:rPr>
              <a:t>Pressure</a:t>
            </a:r>
            <a:r>
              <a:rPr lang="cs-CZ" altLang="cs-CZ" sz="1400" b="1" dirty="0">
                <a:solidFill>
                  <a:schemeClr val="bg1"/>
                </a:solidFill>
                <a:latin typeface="Calibri" panose="020F0502020204030204" pitchFamily="34" charset="0"/>
              </a:rPr>
              <a:t> </a:t>
            </a:r>
          </a:p>
          <a:p>
            <a:pPr hangingPunct="1">
              <a:lnSpc>
                <a:spcPct val="100000"/>
              </a:lnSpc>
              <a:buClrTx/>
              <a:buFontTx/>
              <a:buNone/>
            </a:pPr>
            <a:r>
              <a:rPr lang="cs-CZ" altLang="cs-CZ" sz="1400" b="1" dirty="0">
                <a:solidFill>
                  <a:schemeClr val="bg1"/>
                </a:solidFill>
                <a:latin typeface="Calibri" panose="020F0502020204030204" pitchFamily="34" charset="0"/>
              </a:rPr>
              <a:t>sensor</a:t>
            </a:r>
          </a:p>
        </p:txBody>
      </p:sp>
      <p:sp>
        <p:nvSpPr>
          <p:cNvPr id="29" name="Rectangle 14"/>
          <p:cNvSpPr>
            <a:spLocks noChangeArrowheads="1"/>
          </p:cNvSpPr>
          <p:nvPr/>
        </p:nvSpPr>
        <p:spPr bwMode="auto">
          <a:xfrm>
            <a:off x="6271083" y="4623192"/>
            <a:ext cx="1168604" cy="521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cs-CZ" altLang="cs-CZ" sz="1400" b="1" dirty="0" err="1">
                <a:solidFill>
                  <a:schemeClr val="bg1"/>
                </a:solidFill>
                <a:latin typeface="Calibri" panose="020F0502020204030204" pitchFamily="34" charset="0"/>
              </a:rPr>
              <a:t>Temperature</a:t>
            </a:r>
            <a:r>
              <a:rPr lang="cs-CZ" altLang="cs-CZ" sz="1400" b="1" dirty="0">
                <a:solidFill>
                  <a:schemeClr val="bg1"/>
                </a:solidFill>
                <a:latin typeface="Calibri" panose="020F0502020204030204" pitchFamily="34" charset="0"/>
              </a:rPr>
              <a:t> </a:t>
            </a:r>
            <a:r>
              <a:rPr lang="cs-CZ" altLang="cs-CZ" sz="1400" b="1" dirty="0" err="1">
                <a:solidFill>
                  <a:schemeClr val="bg1"/>
                </a:solidFill>
                <a:latin typeface="Calibri" panose="020F0502020204030204" pitchFamily="34" charset="0"/>
              </a:rPr>
              <a:t>control</a:t>
            </a:r>
            <a:endParaRPr lang="cs-CZ" altLang="cs-CZ" sz="1400" b="1" dirty="0">
              <a:solidFill>
                <a:schemeClr val="bg1"/>
              </a:solidFill>
              <a:latin typeface="Calibri" panose="020F0502020204030204" pitchFamily="34" charset="0"/>
            </a:endParaRPr>
          </a:p>
        </p:txBody>
      </p:sp>
      <p:pic>
        <p:nvPicPr>
          <p:cNvPr id="30" name="Obrázek 29" descr="C:\Users\Vojta\AppData\Local\Microsoft\Windows\Temporary Internet Files\Content.Outlook\ZYG96263\DSCN055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849" y="2719776"/>
            <a:ext cx="3914629" cy="2940579"/>
          </a:xfrm>
          <a:prstGeom prst="rect">
            <a:avLst/>
          </a:prstGeom>
          <a:noFill/>
          <a:ln>
            <a:noFill/>
          </a:ln>
          <a:scene3d>
            <a:camera prst="orthographicFront">
              <a:rot lat="0" lon="0" rev="0"/>
            </a:camera>
            <a:lightRig rig="threePt" dir="t"/>
          </a:scene3d>
        </p:spPr>
      </p:pic>
      <p:pic>
        <p:nvPicPr>
          <p:cNvPr id="31" name="Obrázek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4094" y="1124744"/>
            <a:ext cx="2867384" cy="1440160"/>
          </a:xfrm>
          <a:prstGeom prst="rect">
            <a:avLst/>
          </a:prstGeom>
        </p:spPr>
      </p:pic>
      <p:sp>
        <p:nvSpPr>
          <p:cNvPr id="32" name="Rectangle 9"/>
          <p:cNvSpPr>
            <a:spLocks noChangeArrowheads="1"/>
          </p:cNvSpPr>
          <p:nvPr/>
        </p:nvSpPr>
        <p:spPr bwMode="auto">
          <a:xfrm>
            <a:off x="2545205" y="4773872"/>
            <a:ext cx="1732244" cy="521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cs-CZ" altLang="cs-CZ" sz="1400" b="1" dirty="0" err="1" smtClean="0">
                <a:solidFill>
                  <a:schemeClr val="bg1"/>
                </a:solidFill>
                <a:latin typeface="Calibri" panose="020F0502020204030204" pitchFamily="34" charset="0"/>
              </a:rPr>
              <a:t>Vacuum</a:t>
            </a:r>
            <a:r>
              <a:rPr lang="cs-CZ" altLang="cs-CZ" sz="1400" b="1" dirty="0" smtClean="0">
                <a:solidFill>
                  <a:schemeClr val="bg1"/>
                </a:solidFill>
                <a:latin typeface="Calibri" panose="020F0502020204030204" pitchFamily="34" charset="0"/>
              </a:rPr>
              <a:t> </a:t>
            </a:r>
            <a:r>
              <a:rPr lang="cs-CZ" altLang="cs-CZ" sz="1400" b="1" dirty="0" err="1" smtClean="0">
                <a:solidFill>
                  <a:schemeClr val="bg1"/>
                </a:solidFill>
                <a:latin typeface="Calibri" panose="020F0502020204030204" pitchFamily="34" charset="0"/>
              </a:rPr>
              <a:t>furnace</a:t>
            </a:r>
            <a:r>
              <a:rPr lang="cs-CZ" altLang="cs-CZ" sz="1400" b="1" dirty="0" smtClean="0">
                <a:solidFill>
                  <a:schemeClr val="bg1"/>
                </a:solidFill>
                <a:latin typeface="Calibri" panose="020F0502020204030204" pitchFamily="34" charset="0"/>
              </a:rPr>
              <a:t> </a:t>
            </a:r>
            <a:r>
              <a:rPr lang="cs-CZ" altLang="cs-CZ" sz="1400" b="1" dirty="0" err="1" smtClean="0">
                <a:solidFill>
                  <a:schemeClr val="bg1"/>
                </a:solidFill>
                <a:latin typeface="Calibri" panose="020F0502020204030204" pitchFamily="34" charset="0"/>
              </a:rPr>
              <a:t>chamber</a:t>
            </a:r>
            <a:endParaRPr lang="cs-CZ" altLang="cs-CZ" sz="1400" b="1" dirty="0">
              <a:solidFill>
                <a:schemeClr val="bg1"/>
              </a:solidFill>
              <a:latin typeface="Calibri" panose="020F0502020204030204" pitchFamily="34" charset="0"/>
            </a:endParaRPr>
          </a:p>
        </p:txBody>
      </p:sp>
      <p:sp>
        <p:nvSpPr>
          <p:cNvPr id="33" name="Rectangle 9"/>
          <p:cNvSpPr>
            <a:spLocks noChangeArrowheads="1"/>
          </p:cNvSpPr>
          <p:nvPr/>
        </p:nvSpPr>
        <p:spPr bwMode="auto">
          <a:xfrm>
            <a:off x="1460118" y="4220195"/>
            <a:ext cx="1168604" cy="521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ClrTx/>
              <a:buFontTx/>
              <a:buNone/>
            </a:pPr>
            <a:r>
              <a:rPr lang="cs-CZ" altLang="cs-CZ" sz="1400" b="1" dirty="0" err="1" smtClean="0">
                <a:solidFill>
                  <a:schemeClr val="bg1"/>
                </a:solidFill>
                <a:latin typeface="Calibri" panose="020F0502020204030204" pitchFamily="34" charset="0"/>
              </a:rPr>
              <a:t>Furnace</a:t>
            </a:r>
            <a:r>
              <a:rPr lang="cs-CZ" altLang="cs-CZ" sz="1400" b="1" dirty="0" smtClean="0">
                <a:solidFill>
                  <a:schemeClr val="bg1"/>
                </a:solidFill>
                <a:latin typeface="Calibri" panose="020F0502020204030204" pitchFamily="34" charset="0"/>
              </a:rPr>
              <a:t> </a:t>
            </a:r>
            <a:r>
              <a:rPr lang="cs-CZ" altLang="cs-CZ" sz="1400" b="1" dirty="0" err="1" smtClean="0">
                <a:solidFill>
                  <a:schemeClr val="bg1"/>
                </a:solidFill>
                <a:latin typeface="Calibri" panose="020F0502020204030204" pitchFamily="34" charset="0"/>
              </a:rPr>
              <a:t>control</a:t>
            </a:r>
            <a:endParaRPr lang="cs-CZ" altLang="cs-CZ" sz="1400" b="1" dirty="0">
              <a:solidFill>
                <a:schemeClr val="bg1"/>
              </a:solidFill>
              <a:latin typeface="Calibri" panose="020F0502020204030204" pitchFamily="34" charset="0"/>
            </a:endParaRPr>
          </a:p>
        </p:txBody>
      </p:sp>
      <p:sp>
        <p:nvSpPr>
          <p:cNvPr id="34" name="Šipka doprava 33"/>
          <p:cNvSpPr/>
          <p:nvPr/>
        </p:nvSpPr>
        <p:spPr>
          <a:xfrm rot="15603763">
            <a:off x="2416955" y="2833991"/>
            <a:ext cx="1297215" cy="254545"/>
          </a:xfrm>
          <a:prstGeom prst="rightArrow">
            <a:avLst>
              <a:gd name="adj1" fmla="val 35986"/>
              <a:gd name="adj2" fmla="val 63853"/>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Rectangle 9"/>
          <p:cNvSpPr>
            <a:spLocks noChangeArrowheads="1"/>
          </p:cNvSpPr>
          <p:nvPr/>
        </p:nvSpPr>
        <p:spPr bwMode="auto">
          <a:xfrm>
            <a:off x="584001" y="5699348"/>
            <a:ext cx="3693448" cy="521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cs-CZ" sz="1400" b="1" i="1" dirty="0" smtClean="0">
                <a:solidFill>
                  <a:schemeClr val="tx2"/>
                </a:solidFill>
                <a:latin typeface="Arial" charset="0"/>
                <a:ea typeface="+mn-ea"/>
              </a:rPr>
              <a:t>Vacuum and nitrogen furnace for TPC firing. </a:t>
            </a:r>
            <a:endParaRPr lang="en-US" altLang="cs-CZ" sz="1400" b="1" i="1" dirty="0">
              <a:solidFill>
                <a:schemeClr val="tx2"/>
              </a:solidFill>
              <a:latin typeface="Arial" charset="0"/>
              <a:ea typeface="+mn-ea"/>
            </a:endParaRPr>
          </a:p>
        </p:txBody>
      </p:sp>
      <p:sp>
        <p:nvSpPr>
          <p:cNvPr id="36" name="Rectangle 9"/>
          <p:cNvSpPr>
            <a:spLocks noChangeArrowheads="1"/>
          </p:cNvSpPr>
          <p:nvPr/>
        </p:nvSpPr>
        <p:spPr bwMode="auto">
          <a:xfrm>
            <a:off x="4772487" y="5714356"/>
            <a:ext cx="3224644" cy="521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buClrTx/>
              <a:buFontTx/>
              <a:buNone/>
            </a:pPr>
            <a:r>
              <a:rPr lang="en-US" altLang="cs-CZ" sz="1400" b="1" i="1" dirty="0" smtClean="0">
                <a:solidFill>
                  <a:schemeClr val="tx2"/>
                </a:solidFill>
                <a:latin typeface="Arial" charset="0"/>
                <a:ea typeface="+mn-ea"/>
              </a:rPr>
              <a:t>Vacuum / N2 reflow </a:t>
            </a:r>
            <a:r>
              <a:rPr lang="en-US" altLang="cs-CZ" sz="1400" b="1" i="1" dirty="0" err="1" smtClean="0">
                <a:solidFill>
                  <a:schemeClr val="tx2"/>
                </a:solidFill>
                <a:latin typeface="Arial" charset="0"/>
                <a:ea typeface="+mn-ea"/>
              </a:rPr>
              <a:t>owen</a:t>
            </a:r>
            <a:r>
              <a:rPr lang="en-US" altLang="cs-CZ" sz="1400" b="1" i="1" dirty="0" smtClean="0">
                <a:solidFill>
                  <a:schemeClr val="tx2"/>
                </a:solidFill>
                <a:latin typeface="Arial" charset="0"/>
                <a:ea typeface="+mn-ea"/>
              </a:rPr>
              <a:t> for low-void soldering.</a:t>
            </a:r>
            <a:endParaRPr lang="en-US" altLang="cs-CZ" sz="1400" b="1" i="1" dirty="0">
              <a:solidFill>
                <a:schemeClr val="tx2"/>
              </a:solidFill>
              <a:latin typeface="Arial" charset="0"/>
              <a:ea typeface="+mn-ea"/>
            </a:endParaRPr>
          </a:p>
        </p:txBody>
      </p:sp>
      <p:pic>
        <p:nvPicPr>
          <p:cNvPr id="37" name="Obrázek 2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60000">
            <a:off x="9148304" y="1123580"/>
            <a:ext cx="2563856" cy="1987710"/>
          </a:xfrm>
          <a:prstGeom prst="rect">
            <a:avLst/>
          </a:prstGeom>
          <a:noFill/>
          <a:extLst>
            <a:ext uri="{909E8E84-426E-40DD-AFC4-6F175D3DCCD1}">
              <a14:hiddenFill xmlns:a14="http://schemas.microsoft.com/office/drawing/2010/main">
                <a:solidFill>
                  <a:srgbClr val="FFFFFF"/>
                </a:solidFill>
              </a14:hiddenFill>
            </a:ext>
          </a:extLst>
        </p:spPr>
      </p:pic>
      <p:sp>
        <p:nvSpPr>
          <p:cNvPr id="38" name="Obdélník 37"/>
          <p:cNvSpPr/>
          <p:nvPr/>
        </p:nvSpPr>
        <p:spPr>
          <a:xfrm>
            <a:off x="9143943" y="3055726"/>
            <a:ext cx="2648482" cy="307777"/>
          </a:xfrm>
          <a:prstGeom prst="rect">
            <a:avLst/>
          </a:prstGeom>
        </p:spPr>
        <p:txBody>
          <a:bodyPr wrap="none">
            <a:spAutoFit/>
          </a:bodyPr>
          <a:lstStyle/>
          <a:p>
            <a:r>
              <a:rPr lang="cs-CZ" altLang="cs-CZ" sz="1400" b="1" i="1" dirty="0" err="1">
                <a:solidFill>
                  <a:schemeClr val="tx2"/>
                </a:solidFill>
              </a:rPr>
              <a:t>Low-void</a:t>
            </a:r>
            <a:r>
              <a:rPr lang="cs-CZ" altLang="cs-CZ" sz="1400" b="1" i="1" dirty="0">
                <a:solidFill>
                  <a:schemeClr val="tx2"/>
                </a:solidFill>
              </a:rPr>
              <a:t> </a:t>
            </a:r>
            <a:r>
              <a:rPr lang="en-GB" altLang="cs-CZ" sz="1400" b="1" i="1" dirty="0">
                <a:solidFill>
                  <a:schemeClr val="tx2"/>
                </a:solidFill>
              </a:rPr>
              <a:t>vacuum soldering</a:t>
            </a:r>
            <a:r>
              <a:rPr lang="cs-CZ" altLang="cs-CZ" sz="1400" b="1" i="1" dirty="0">
                <a:solidFill>
                  <a:schemeClr val="tx2"/>
                </a:solidFill>
              </a:rPr>
              <a:t>.</a:t>
            </a:r>
            <a:r>
              <a:rPr lang="en-GB" altLang="cs-CZ" sz="1400" b="1" i="1" dirty="0">
                <a:solidFill>
                  <a:schemeClr val="tx2"/>
                </a:solidFill>
              </a:rPr>
              <a:t> </a:t>
            </a:r>
            <a:endParaRPr lang="cs-CZ" sz="1400" b="1" i="1" dirty="0">
              <a:solidFill>
                <a:schemeClr val="tx2"/>
              </a:solidFill>
            </a:endParaRPr>
          </a:p>
        </p:txBody>
      </p:sp>
      <p:pic>
        <p:nvPicPr>
          <p:cNvPr id="39" name="Obrázek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36360" y="3939262"/>
            <a:ext cx="2260469" cy="1695352"/>
          </a:xfrm>
          <a:prstGeom prst="rect">
            <a:avLst/>
          </a:prstGeom>
        </p:spPr>
      </p:pic>
      <p:sp>
        <p:nvSpPr>
          <p:cNvPr id="40" name="Obdélník 39"/>
          <p:cNvSpPr/>
          <p:nvPr/>
        </p:nvSpPr>
        <p:spPr>
          <a:xfrm>
            <a:off x="9305859" y="5660355"/>
            <a:ext cx="2321469" cy="307777"/>
          </a:xfrm>
          <a:prstGeom prst="rect">
            <a:avLst/>
          </a:prstGeom>
        </p:spPr>
        <p:txBody>
          <a:bodyPr wrap="none">
            <a:spAutoFit/>
          </a:bodyPr>
          <a:lstStyle/>
          <a:p>
            <a:r>
              <a:rPr lang="en-US" sz="1400" b="1" i="1" dirty="0">
                <a:solidFill>
                  <a:schemeClr val="tx2"/>
                </a:solidFill>
              </a:rPr>
              <a:t>Soldered </a:t>
            </a:r>
            <a:r>
              <a:rPr lang="cs-CZ" sz="1400" b="1" i="1" dirty="0">
                <a:solidFill>
                  <a:schemeClr val="tx2"/>
                </a:solidFill>
              </a:rPr>
              <a:t>t</a:t>
            </a:r>
            <a:r>
              <a:rPr lang="en-US" sz="1400" b="1" i="1" dirty="0">
                <a:solidFill>
                  <a:schemeClr val="tx2"/>
                </a:solidFill>
              </a:rPr>
              <a:t>op electrode</a:t>
            </a:r>
            <a:r>
              <a:rPr lang="cs-CZ" sz="1400" b="1" i="1" dirty="0">
                <a:solidFill>
                  <a:schemeClr val="tx2"/>
                </a:solidFill>
              </a:rPr>
              <a:t>s.</a:t>
            </a:r>
            <a:r>
              <a:rPr lang="en-US" sz="1400" b="1" i="1" dirty="0">
                <a:solidFill>
                  <a:schemeClr val="tx2"/>
                </a:solidFill>
              </a:rPr>
              <a:t> </a:t>
            </a:r>
            <a:endParaRPr lang="cs-CZ" sz="1400" b="1" i="1" dirty="0">
              <a:solidFill>
                <a:schemeClr val="tx2"/>
              </a:solidFill>
            </a:endParaRPr>
          </a:p>
        </p:txBody>
      </p:sp>
    </p:spTree>
    <p:extLst>
      <p:ext uri="{BB962C8B-B14F-4D97-AF65-F5344CB8AC3E}">
        <p14:creationId xmlns:p14="http://schemas.microsoft.com/office/powerpoint/2010/main" val="21152691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Výsledek obrázku pro enterprise europe networ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1" name="AutoShape 6" descr="Související obráze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3" name="AutoShape 8" descr="Související obrázek"/>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 name="AutoShape 10" descr="Související obrázek"/>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grpSp>
        <p:nvGrpSpPr>
          <p:cNvPr id="12" name="Skupina 11"/>
          <p:cNvGrpSpPr/>
          <p:nvPr/>
        </p:nvGrpSpPr>
        <p:grpSpPr>
          <a:xfrm>
            <a:off x="9336360" y="106888"/>
            <a:ext cx="1109760" cy="469245"/>
            <a:chOff x="9540552" y="3429000"/>
            <a:chExt cx="2016125" cy="852487"/>
          </a:xfrm>
        </p:grpSpPr>
        <p:pic>
          <p:nvPicPr>
            <p:cNvPr id="15" name="Picture 2" descr="D:\School\PhD\Publication Output &amp; Reports\ESTC 2012\Poster\Logo UWB - invert.e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40552" y="3429000"/>
              <a:ext cx="1727200" cy="779462"/>
            </a:xfrm>
            <a:prstGeom prst="rect">
              <a:avLst/>
            </a:prstGeom>
            <a:noFill/>
            <a:ln w="9525">
              <a:noFill/>
              <a:miter lim="800000"/>
              <a:headEnd/>
              <a:tailEnd/>
            </a:ln>
          </p:spPr>
        </p:pic>
        <p:pic>
          <p:nvPicPr>
            <p:cNvPr id="16" name="Picture 3" descr="D:\School\PhD\TimeSheets &amp; Bureaucracy\_University graphics\Logo_RICE_final - invert -slv.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35952" y="4105275"/>
              <a:ext cx="720725" cy="176212"/>
            </a:xfrm>
            <a:prstGeom prst="rect">
              <a:avLst/>
            </a:prstGeom>
            <a:noFill/>
            <a:ln w="9525">
              <a:noFill/>
              <a:miter lim="800000"/>
              <a:headEnd/>
              <a:tailEnd/>
            </a:ln>
          </p:spPr>
        </p:pic>
      </p:grpSp>
      <p:sp>
        <p:nvSpPr>
          <p:cNvPr id="17" name="Obdélník 16"/>
          <p:cNvSpPr/>
          <p:nvPr/>
        </p:nvSpPr>
        <p:spPr>
          <a:xfrm>
            <a:off x="253412" y="1133562"/>
            <a:ext cx="5616624" cy="51125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0" name="Obdélník 19"/>
          <p:cNvSpPr/>
          <p:nvPr/>
        </p:nvSpPr>
        <p:spPr>
          <a:xfrm>
            <a:off x="5870036" y="1108463"/>
            <a:ext cx="5914596" cy="511256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2" name="Obdélník 21"/>
          <p:cNvSpPr/>
          <p:nvPr/>
        </p:nvSpPr>
        <p:spPr>
          <a:xfrm>
            <a:off x="911425" y="5227541"/>
            <a:ext cx="4536504" cy="523220"/>
          </a:xfrm>
          <a:prstGeom prst="rect">
            <a:avLst/>
          </a:prstGeom>
        </p:spPr>
        <p:txBody>
          <a:bodyPr wrap="square">
            <a:spAutoFit/>
          </a:bodyPr>
          <a:lstStyle/>
          <a:p>
            <a:pPr algn="ctr"/>
            <a:r>
              <a:rPr lang="en-US" sz="1400" b="1" i="1" dirty="0">
                <a:solidFill>
                  <a:schemeClr val="tx2"/>
                </a:solidFill>
              </a:rPr>
              <a:t>CPV </a:t>
            </a:r>
            <a:r>
              <a:rPr lang="en-US" sz="1400" b="1" i="1" dirty="0" smtClean="0">
                <a:solidFill>
                  <a:schemeClr val="tx2"/>
                </a:solidFill>
              </a:rPr>
              <a:t>receiver</a:t>
            </a:r>
            <a:r>
              <a:rPr lang="cs-CZ" sz="1400" b="1" i="1" dirty="0" smtClean="0">
                <a:solidFill>
                  <a:schemeClr val="tx2"/>
                </a:solidFill>
              </a:rPr>
              <a:t>s</a:t>
            </a:r>
            <a:r>
              <a:rPr lang="en-US" sz="1400" b="1" i="1" dirty="0" smtClean="0">
                <a:solidFill>
                  <a:schemeClr val="tx2"/>
                </a:solidFill>
              </a:rPr>
              <a:t> </a:t>
            </a:r>
            <a:r>
              <a:rPr lang="en-US" sz="1400" b="1" i="1" dirty="0">
                <a:solidFill>
                  <a:schemeClr val="tx2"/>
                </a:solidFill>
              </a:rPr>
              <a:t>developed and realized by ELCERAM with close collaboration with UWB. </a:t>
            </a:r>
          </a:p>
        </p:txBody>
      </p:sp>
      <p:pic>
        <p:nvPicPr>
          <p:cNvPr id="23" name="Obrázek 22"/>
          <p:cNvPicPr>
            <a:picLocks noChangeAspect="1"/>
          </p:cNvPicPr>
          <p:nvPr/>
        </p:nvPicPr>
        <p:blipFill>
          <a:blip r:embed="rId4"/>
          <a:stretch>
            <a:fillRect/>
          </a:stretch>
        </p:blipFill>
        <p:spPr>
          <a:xfrm>
            <a:off x="6528048" y="2132856"/>
            <a:ext cx="5040560" cy="3263475"/>
          </a:xfrm>
          <a:prstGeom prst="rect">
            <a:avLst/>
          </a:prstGeom>
        </p:spPr>
      </p:pic>
      <p:sp>
        <p:nvSpPr>
          <p:cNvPr id="24" name="Obdélník 23"/>
          <p:cNvSpPr/>
          <p:nvPr/>
        </p:nvSpPr>
        <p:spPr>
          <a:xfrm>
            <a:off x="6528048" y="5546820"/>
            <a:ext cx="5040560" cy="523220"/>
          </a:xfrm>
          <a:prstGeom prst="rect">
            <a:avLst/>
          </a:prstGeom>
        </p:spPr>
        <p:txBody>
          <a:bodyPr wrap="square">
            <a:spAutoFit/>
          </a:bodyPr>
          <a:lstStyle/>
          <a:p>
            <a:pPr algn="ctr"/>
            <a:r>
              <a:rPr lang="en-US" sz="1400" b="1" i="1" dirty="0">
                <a:solidFill>
                  <a:schemeClr val="tx2"/>
                </a:solidFill>
              </a:rPr>
              <a:t>The complete ASES CPV system </a:t>
            </a:r>
            <a:endParaRPr lang="cs-CZ" sz="1400" b="1" i="1" dirty="0">
              <a:solidFill>
                <a:schemeClr val="tx2"/>
              </a:solidFill>
            </a:endParaRPr>
          </a:p>
          <a:p>
            <a:pPr algn="ctr"/>
            <a:r>
              <a:rPr lang="en-US" sz="1400" i="1" dirty="0">
                <a:solidFill>
                  <a:schemeClr val="tx2"/>
                </a:solidFill>
              </a:rPr>
              <a:t>(25% of efficiency at the CPV outputs</a:t>
            </a:r>
            <a:r>
              <a:rPr lang="cs-CZ" sz="1400" i="1" dirty="0">
                <a:solidFill>
                  <a:schemeClr val="tx2"/>
                </a:solidFill>
              </a:rPr>
              <a:t>)</a:t>
            </a:r>
            <a:r>
              <a:rPr lang="cs-CZ" sz="1400" b="1" i="1" dirty="0">
                <a:solidFill>
                  <a:schemeClr val="tx2"/>
                </a:solidFill>
              </a:rPr>
              <a:t>.</a:t>
            </a:r>
            <a:endParaRPr lang="en-US" sz="1400" b="1" i="1" dirty="0">
              <a:solidFill>
                <a:schemeClr val="tx2"/>
              </a:solidFill>
            </a:endParaRPr>
          </a:p>
        </p:txBody>
      </p:sp>
      <p:sp>
        <p:nvSpPr>
          <p:cNvPr id="25" name="Rectangle 123"/>
          <p:cNvSpPr>
            <a:spLocks noChangeArrowheads="1"/>
          </p:cNvSpPr>
          <p:nvPr/>
        </p:nvSpPr>
        <p:spPr bwMode="auto">
          <a:xfrm>
            <a:off x="407368" y="188640"/>
            <a:ext cx="6624638" cy="460375"/>
          </a:xfrm>
          <a:prstGeom prst="rect">
            <a:avLst/>
          </a:prstGeom>
          <a:noFill/>
          <a:ln w="9525">
            <a:noFill/>
            <a:miter lim="800000"/>
            <a:headEnd/>
            <a:tailEnd/>
          </a:ln>
        </p:spPr>
        <p:txBody>
          <a:bodyPr>
            <a:spAutoFit/>
          </a:bodyPr>
          <a:lstStyle/>
          <a:p>
            <a:r>
              <a:rPr lang="cs-CZ" sz="2200" b="1" i="1" dirty="0" smtClean="0">
                <a:solidFill>
                  <a:schemeClr val="bg1"/>
                </a:solidFill>
                <a:latin typeface="Verdana" pitchFamily="34" charset="0"/>
              </a:rPr>
              <a:t>2.3 ASES</a:t>
            </a:r>
            <a:r>
              <a:rPr lang="cs-CZ" sz="2400" b="1" i="1" dirty="0" smtClean="0">
                <a:solidFill>
                  <a:schemeClr val="bg1"/>
                </a:solidFill>
                <a:latin typeface="Verdana" pitchFamily="34" charset="0"/>
              </a:rPr>
              <a:t> Project</a:t>
            </a:r>
            <a:endParaRPr lang="en-US" sz="2400" b="1" i="1" dirty="0">
              <a:solidFill>
                <a:schemeClr val="bg1"/>
              </a:solidFill>
              <a:latin typeface="Verdana" pitchFamily="34" charset="0"/>
            </a:endParaRPr>
          </a:p>
        </p:txBody>
      </p:sp>
      <p:cxnSp>
        <p:nvCxnSpPr>
          <p:cNvPr id="5" name="Přímá spojnice se šipkou 4"/>
          <p:cNvCxnSpPr/>
          <p:nvPr/>
        </p:nvCxnSpPr>
        <p:spPr>
          <a:xfrm flipH="1">
            <a:off x="8598024" y="1625564"/>
            <a:ext cx="522312" cy="104497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TextovéPole 8"/>
          <p:cNvSpPr txBox="1"/>
          <p:nvPr/>
        </p:nvSpPr>
        <p:spPr>
          <a:xfrm>
            <a:off x="9098964" y="1387161"/>
            <a:ext cx="1234633" cy="338554"/>
          </a:xfrm>
          <a:prstGeom prst="rect">
            <a:avLst/>
          </a:prstGeom>
          <a:noFill/>
        </p:spPr>
        <p:txBody>
          <a:bodyPr wrap="none" rtlCol="0">
            <a:spAutoFit/>
          </a:bodyPr>
          <a:lstStyle/>
          <a:p>
            <a:r>
              <a:rPr lang="en-US" sz="1600" dirty="0" smtClean="0"/>
              <a:t>Sun tracker</a:t>
            </a:r>
            <a:endParaRPr lang="en-US" sz="1600" dirty="0"/>
          </a:p>
        </p:txBody>
      </p:sp>
      <p:pic>
        <p:nvPicPr>
          <p:cNvPr id="26" name="Obrázek 25"/>
          <p:cNvPicPr>
            <a:picLocks noChangeAspect="1"/>
          </p:cNvPicPr>
          <p:nvPr/>
        </p:nvPicPr>
        <p:blipFill rotWithShape="1">
          <a:blip r:embed="rId5">
            <a:extLst>
              <a:ext uri="{28A0092B-C50C-407E-A947-70E740481C1C}">
                <a14:useLocalDpi xmlns:a14="http://schemas.microsoft.com/office/drawing/2010/main" val="0"/>
              </a:ext>
            </a:extLst>
          </a:blip>
          <a:srcRect l="33624" t="23400" r="36608" b="31801"/>
          <a:stretch/>
        </p:blipFill>
        <p:spPr>
          <a:xfrm>
            <a:off x="3302843" y="1321532"/>
            <a:ext cx="1761440" cy="1491133"/>
          </a:xfrm>
          <a:prstGeom prst="rect">
            <a:avLst/>
          </a:prstGeom>
        </p:spPr>
      </p:pic>
      <p:sp>
        <p:nvSpPr>
          <p:cNvPr id="27" name="Obdélník 26"/>
          <p:cNvSpPr/>
          <p:nvPr/>
        </p:nvSpPr>
        <p:spPr>
          <a:xfrm>
            <a:off x="1265144" y="2806444"/>
            <a:ext cx="1005403" cy="338554"/>
          </a:xfrm>
          <a:prstGeom prst="rect">
            <a:avLst/>
          </a:prstGeom>
        </p:spPr>
        <p:txBody>
          <a:bodyPr wrap="none">
            <a:spAutoFit/>
          </a:bodyPr>
          <a:lstStyle/>
          <a:p>
            <a:r>
              <a:rPr lang="cs-CZ" sz="1600" dirty="0" err="1" smtClean="0">
                <a:ln w="0"/>
                <a:effectLst>
                  <a:glow rad="228600">
                    <a:schemeClr val="bg1">
                      <a:alpha val="40000"/>
                    </a:schemeClr>
                  </a:glow>
                </a:effectLst>
              </a:rPr>
              <a:t>Cu</a:t>
            </a:r>
            <a:r>
              <a:rPr lang="cs-CZ" sz="1600" dirty="0" smtClean="0">
                <a:ln w="0"/>
                <a:effectLst>
                  <a:glow rad="228600">
                    <a:schemeClr val="bg1">
                      <a:alpha val="40000"/>
                    </a:schemeClr>
                  </a:glow>
                </a:effectLst>
              </a:rPr>
              <a:t> base.</a:t>
            </a:r>
            <a:endParaRPr lang="cs-CZ" sz="1600" dirty="0">
              <a:ln w="0"/>
              <a:effectLst>
                <a:glow rad="228600">
                  <a:schemeClr val="bg1">
                    <a:alpha val="40000"/>
                  </a:schemeClr>
                </a:glow>
              </a:effectLst>
            </a:endParaRPr>
          </a:p>
        </p:txBody>
      </p:sp>
      <p:sp>
        <p:nvSpPr>
          <p:cNvPr id="28" name="Obdélník 27"/>
          <p:cNvSpPr/>
          <p:nvPr/>
        </p:nvSpPr>
        <p:spPr>
          <a:xfrm>
            <a:off x="3796533" y="2806444"/>
            <a:ext cx="925253" cy="338554"/>
          </a:xfrm>
          <a:prstGeom prst="rect">
            <a:avLst/>
          </a:prstGeom>
        </p:spPr>
        <p:txBody>
          <a:bodyPr wrap="none">
            <a:spAutoFit/>
          </a:bodyPr>
          <a:lstStyle/>
          <a:p>
            <a:r>
              <a:rPr lang="cs-CZ" sz="1600" dirty="0">
                <a:ln w="0"/>
                <a:effectLst>
                  <a:glow rad="228600">
                    <a:schemeClr val="bg1">
                      <a:alpha val="40000"/>
                    </a:schemeClr>
                  </a:glow>
                </a:effectLst>
              </a:rPr>
              <a:t>Al </a:t>
            </a:r>
            <a:r>
              <a:rPr lang="cs-CZ" sz="1600" dirty="0" smtClean="0">
                <a:ln w="0"/>
                <a:effectLst>
                  <a:glow rad="228600">
                    <a:schemeClr val="bg1">
                      <a:alpha val="40000"/>
                    </a:schemeClr>
                  </a:glow>
                </a:effectLst>
              </a:rPr>
              <a:t>base.</a:t>
            </a:r>
            <a:endParaRPr lang="cs-CZ" sz="1600" dirty="0">
              <a:ln w="0"/>
              <a:effectLst>
                <a:glow rad="228600">
                  <a:schemeClr val="bg1">
                    <a:alpha val="40000"/>
                  </a:schemeClr>
                </a:glow>
              </a:effectLst>
            </a:endParaRPr>
          </a:p>
        </p:txBody>
      </p:sp>
      <p:pic>
        <p:nvPicPr>
          <p:cNvPr id="30" name="Obrázek 29"/>
          <p:cNvPicPr>
            <a:picLocks noChangeAspect="1"/>
          </p:cNvPicPr>
          <p:nvPr/>
        </p:nvPicPr>
        <p:blipFill rotWithShape="1">
          <a:blip r:embed="rId5">
            <a:extLst>
              <a:ext uri="{28A0092B-C50C-407E-A947-70E740481C1C}">
                <a14:useLocalDpi xmlns:a14="http://schemas.microsoft.com/office/drawing/2010/main" val="0"/>
              </a:ext>
            </a:extLst>
          </a:blip>
          <a:srcRect l="61819" t="23400" r="6709" b="31801"/>
          <a:stretch/>
        </p:blipFill>
        <p:spPr>
          <a:xfrm>
            <a:off x="634824" y="1315311"/>
            <a:ext cx="1862267" cy="1491133"/>
          </a:xfrm>
          <a:prstGeom prst="rect">
            <a:avLst/>
          </a:prstGeom>
        </p:spPr>
      </p:pic>
      <p:pic>
        <p:nvPicPr>
          <p:cNvPr id="31" name="Obrázek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6751" y="3585437"/>
            <a:ext cx="2625485" cy="1476836"/>
          </a:xfrm>
          <a:prstGeom prst="rect">
            <a:avLst/>
          </a:prstGeom>
        </p:spPr>
      </p:pic>
      <p:pic>
        <p:nvPicPr>
          <p:cNvPr id="32" name="Obrázek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511" y="3585437"/>
            <a:ext cx="2633216" cy="1481184"/>
          </a:xfrm>
          <a:prstGeom prst="rect">
            <a:avLst/>
          </a:prstGeom>
        </p:spPr>
      </p:pic>
    </p:spTree>
    <p:extLst>
      <p:ext uri="{BB962C8B-B14F-4D97-AF65-F5344CB8AC3E}">
        <p14:creationId xmlns:p14="http://schemas.microsoft.com/office/powerpoint/2010/main" val="2402087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Výsledek obrázku pro enterprise europe networ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1" name="AutoShape 6" descr="Související obráze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3" name="AutoShape 8" descr="Související obrázek"/>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 name="AutoShape 10" descr="Související obrázek"/>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5" name="Rectangle 123"/>
          <p:cNvSpPr>
            <a:spLocks noChangeArrowheads="1"/>
          </p:cNvSpPr>
          <p:nvPr/>
        </p:nvSpPr>
        <p:spPr bwMode="auto">
          <a:xfrm>
            <a:off x="407368" y="188640"/>
            <a:ext cx="6624638" cy="460375"/>
          </a:xfrm>
          <a:prstGeom prst="rect">
            <a:avLst/>
          </a:prstGeom>
          <a:noFill/>
          <a:ln w="9525">
            <a:noFill/>
            <a:miter lim="800000"/>
            <a:headEnd/>
            <a:tailEnd/>
          </a:ln>
        </p:spPr>
        <p:txBody>
          <a:bodyPr>
            <a:spAutoFit/>
          </a:bodyPr>
          <a:lstStyle/>
          <a:p>
            <a:r>
              <a:rPr lang="cs-CZ" sz="2200" b="1" i="1" dirty="0" smtClean="0">
                <a:solidFill>
                  <a:schemeClr val="bg1"/>
                </a:solidFill>
                <a:latin typeface="Verdana" pitchFamily="34" charset="0"/>
              </a:rPr>
              <a:t>2.3 ASES</a:t>
            </a:r>
            <a:r>
              <a:rPr lang="cs-CZ" sz="2400" b="1" i="1" dirty="0" smtClean="0">
                <a:solidFill>
                  <a:schemeClr val="bg1"/>
                </a:solidFill>
                <a:latin typeface="Verdana" pitchFamily="34" charset="0"/>
              </a:rPr>
              <a:t> Project</a:t>
            </a:r>
            <a:endParaRPr lang="en-US" sz="2400" b="1" i="1" dirty="0">
              <a:solidFill>
                <a:schemeClr val="bg1"/>
              </a:solidFill>
              <a:latin typeface="Verdana" pitchFamily="34" charset="0"/>
            </a:endParaRPr>
          </a:p>
        </p:txBody>
      </p:sp>
      <p:sp>
        <p:nvSpPr>
          <p:cNvPr id="35" name="Rectangle 4"/>
          <p:cNvSpPr/>
          <p:nvPr/>
        </p:nvSpPr>
        <p:spPr>
          <a:xfrm>
            <a:off x="119336" y="1024236"/>
            <a:ext cx="8280920" cy="984885"/>
          </a:xfrm>
          <a:prstGeom prst="rect">
            <a:avLst/>
          </a:prstGeom>
        </p:spPr>
        <p:txBody>
          <a:bodyPr wrap="square">
            <a:spAutoFit/>
          </a:bodyPr>
          <a:lstStyle/>
          <a:p>
            <a:pPr>
              <a:spcBef>
                <a:spcPts val="600"/>
              </a:spcBef>
              <a:spcAft>
                <a:spcPts val="600"/>
              </a:spcAft>
            </a:pPr>
            <a:r>
              <a:rPr lang="en-US" sz="2400" b="1" dirty="0" smtClean="0">
                <a:solidFill>
                  <a:schemeClr val="tx2"/>
                </a:solidFill>
              </a:rPr>
              <a:t>Example of new application</a:t>
            </a:r>
            <a:r>
              <a:rPr lang="cs-CZ" sz="2400" b="1" dirty="0" smtClean="0">
                <a:solidFill>
                  <a:schemeClr val="tx2"/>
                </a:solidFill>
              </a:rPr>
              <a:t>s</a:t>
            </a:r>
            <a:endParaRPr lang="en-US" sz="2400" b="1" dirty="0" smtClean="0">
              <a:solidFill>
                <a:schemeClr val="tx2"/>
              </a:solidFill>
            </a:endParaRPr>
          </a:p>
          <a:p>
            <a:pPr marL="285750" indent="-285750">
              <a:spcBef>
                <a:spcPts val="600"/>
              </a:spcBef>
              <a:spcAft>
                <a:spcPts val="600"/>
              </a:spcAft>
              <a:buFont typeface="Wingdings" panose="05000000000000000000" pitchFamily="2" charset="2"/>
              <a:buChar char="Ø"/>
            </a:pPr>
            <a:endParaRPr lang="fr-FR" sz="2400" b="1" dirty="0" smtClean="0">
              <a:solidFill>
                <a:schemeClr val="tx2"/>
              </a:solidFill>
            </a:endParaRPr>
          </a:p>
        </p:txBody>
      </p:sp>
      <p:sp>
        <p:nvSpPr>
          <p:cNvPr id="36" name="Rectangle 4"/>
          <p:cNvSpPr/>
          <p:nvPr/>
        </p:nvSpPr>
        <p:spPr>
          <a:xfrm>
            <a:off x="119336" y="5033948"/>
            <a:ext cx="8280920" cy="738664"/>
          </a:xfrm>
          <a:prstGeom prst="rect">
            <a:avLst/>
          </a:prstGeom>
        </p:spPr>
        <p:txBody>
          <a:bodyPr wrap="square">
            <a:spAutoFit/>
          </a:bodyPr>
          <a:lstStyle/>
          <a:p>
            <a:pPr>
              <a:spcBef>
                <a:spcPts val="600"/>
              </a:spcBef>
              <a:spcAft>
                <a:spcPts val="600"/>
              </a:spcAft>
            </a:pPr>
            <a:r>
              <a:rPr lang="cs-CZ" sz="1400" b="1" i="1" dirty="0" err="1">
                <a:solidFill>
                  <a:schemeClr val="tx2"/>
                </a:solidFill>
              </a:rPr>
              <a:t>Example</a:t>
            </a:r>
            <a:r>
              <a:rPr lang="cs-CZ" sz="1400" b="1" i="1" dirty="0">
                <a:solidFill>
                  <a:schemeClr val="tx2"/>
                </a:solidFill>
              </a:rPr>
              <a:t> </a:t>
            </a:r>
            <a:r>
              <a:rPr lang="cs-CZ" sz="1400" b="1" i="1" dirty="0" err="1">
                <a:solidFill>
                  <a:schemeClr val="tx2"/>
                </a:solidFill>
              </a:rPr>
              <a:t>of</a:t>
            </a:r>
            <a:r>
              <a:rPr lang="cs-CZ" sz="1400" b="1" i="1" dirty="0">
                <a:solidFill>
                  <a:schemeClr val="tx2"/>
                </a:solidFill>
              </a:rPr>
              <a:t> </a:t>
            </a:r>
            <a:r>
              <a:rPr lang="cs-CZ" sz="1400" b="1" i="1" dirty="0" err="1">
                <a:solidFill>
                  <a:schemeClr val="tx2"/>
                </a:solidFill>
              </a:rPr>
              <a:t>new</a:t>
            </a:r>
            <a:r>
              <a:rPr lang="cs-CZ" sz="1400" b="1" i="1" dirty="0">
                <a:solidFill>
                  <a:schemeClr val="tx2"/>
                </a:solidFill>
              </a:rPr>
              <a:t> </a:t>
            </a:r>
            <a:r>
              <a:rPr lang="cs-CZ" sz="1400" b="1" i="1" dirty="0" err="1">
                <a:solidFill>
                  <a:schemeClr val="tx2"/>
                </a:solidFill>
              </a:rPr>
              <a:t>application</a:t>
            </a:r>
            <a:r>
              <a:rPr lang="cs-CZ" sz="1400" b="1" i="1" dirty="0">
                <a:solidFill>
                  <a:schemeClr val="tx2"/>
                </a:solidFill>
              </a:rPr>
              <a:t> – </a:t>
            </a:r>
            <a:r>
              <a:rPr lang="cs-CZ" sz="1400" b="1" i="1" dirty="0" err="1">
                <a:solidFill>
                  <a:schemeClr val="tx2"/>
                </a:solidFill>
              </a:rPr>
              <a:t>the</a:t>
            </a:r>
            <a:r>
              <a:rPr lang="cs-CZ" sz="1400" b="1" i="1" dirty="0">
                <a:solidFill>
                  <a:schemeClr val="tx2"/>
                </a:solidFill>
              </a:rPr>
              <a:t> </a:t>
            </a:r>
            <a:r>
              <a:rPr lang="cs-CZ" sz="1400" b="1" i="1" dirty="0" err="1">
                <a:solidFill>
                  <a:schemeClr val="tx2"/>
                </a:solidFill>
              </a:rPr>
              <a:t>High</a:t>
            </a:r>
            <a:r>
              <a:rPr lang="cs-CZ" sz="1400" b="1" i="1" dirty="0">
                <a:solidFill>
                  <a:schemeClr val="tx2"/>
                </a:solidFill>
              </a:rPr>
              <a:t> / </a:t>
            </a:r>
            <a:r>
              <a:rPr lang="cs-CZ" sz="1400" b="1" i="1" dirty="0" err="1">
                <a:solidFill>
                  <a:schemeClr val="tx2"/>
                </a:solidFill>
              </a:rPr>
              <a:t>Low</a:t>
            </a:r>
            <a:r>
              <a:rPr lang="cs-CZ" sz="1400" b="1" i="1" dirty="0">
                <a:solidFill>
                  <a:schemeClr val="tx2"/>
                </a:solidFill>
              </a:rPr>
              <a:t> </a:t>
            </a:r>
            <a:r>
              <a:rPr lang="cs-CZ" sz="1400" b="1" i="1" dirty="0" err="1">
                <a:solidFill>
                  <a:schemeClr val="tx2"/>
                </a:solidFill>
              </a:rPr>
              <a:t>beam</a:t>
            </a:r>
            <a:r>
              <a:rPr lang="cs-CZ" sz="1400" b="1" i="1" dirty="0">
                <a:solidFill>
                  <a:schemeClr val="tx2"/>
                </a:solidFill>
              </a:rPr>
              <a:t> </a:t>
            </a:r>
            <a:r>
              <a:rPr lang="cs-CZ" sz="1400" b="1" i="1" dirty="0" err="1">
                <a:solidFill>
                  <a:schemeClr val="tx2"/>
                </a:solidFill>
              </a:rPr>
              <a:t>for</a:t>
            </a:r>
            <a:r>
              <a:rPr lang="cs-CZ" sz="1400" b="1" i="1" dirty="0">
                <a:solidFill>
                  <a:schemeClr val="tx2"/>
                </a:solidFill>
              </a:rPr>
              <a:t> </a:t>
            </a:r>
            <a:r>
              <a:rPr lang="cs-CZ" sz="1400" b="1" i="1" dirty="0" err="1">
                <a:solidFill>
                  <a:schemeClr val="tx2"/>
                </a:solidFill>
              </a:rPr>
              <a:t>Skoda</a:t>
            </a:r>
            <a:r>
              <a:rPr lang="cs-CZ" sz="1400" b="1" i="1" dirty="0">
                <a:solidFill>
                  <a:schemeClr val="tx2"/>
                </a:solidFill>
              </a:rPr>
              <a:t> Octavia III</a:t>
            </a:r>
          </a:p>
          <a:p>
            <a:pPr marL="285750" indent="-285750">
              <a:spcBef>
                <a:spcPts val="600"/>
              </a:spcBef>
              <a:spcAft>
                <a:spcPts val="600"/>
              </a:spcAft>
              <a:buFont typeface="Wingdings" panose="05000000000000000000" pitchFamily="2" charset="2"/>
              <a:buChar char="Ø"/>
            </a:pPr>
            <a:endParaRPr lang="fr-FR" dirty="0" smtClean="0"/>
          </a:p>
        </p:txBody>
      </p:sp>
      <p:pic>
        <p:nvPicPr>
          <p:cNvPr id="37" name="Obrázek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9" y="1852955"/>
            <a:ext cx="4131207" cy="309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Obrázek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687429" y="2509111"/>
            <a:ext cx="3110312" cy="174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Obrázek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8088" y="2906290"/>
            <a:ext cx="4896544" cy="2032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7032006" y="5033948"/>
            <a:ext cx="4608512" cy="523220"/>
          </a:xfrm>
          <a:prstGeom prst="rect">
            <a:avLst/>
          </a:prstGeom>
        </p:spPr>
        <p:txBody>
          <a:bodyPr wrap="square">
            <a:spAutoFit/>
          </a:bodyPr>
          <a:lstStyle/>
          <a:p>
            <a:pPr algn="ctr">
              <a:spcBef>
                <a:spcPts val="600"/>
              </a:spcBef>
              <a:spcAft>
                <a:spcPts val="600"/>
              </a:spcAft>
            </a:pPr>
            <a:r>
              <a:rPr lang="cs-CZ" sz="1400" b="1" i="1" dirty="0" err="1">
                <a:solidFill>
                  <a:schemeClr val="tx2"/>
                </a:solidFill>
              </a:rPr>
              <a:t>Power</a:t>
            </a:r>
            <a:r>
              <a:rPr lang="cs-CZ" sz="1400" b="1" i="1" dirty="0">
                <a:solidFill>
                  <a:schemeClr val="tx2"/>
                </a:solidFill>
              </a:rPr>
              <a:t> </a:t>
            </a:r>
            <a:r>
              <a:rPr lang="cs-CZ" sz="1400" b="1" i="1" dirty="0" err="1">
                <a:solidFill>
                  <a:schemeClr val="tx2"/>
                </a:solidFill>
              </a:rPr>
              <a:t>rectifier</a:t>
            </a:r>
            <a:r>
              <a:rPr lang="cs-CZ" sz="1400" b="1" i="1" dirty="0">
                <a:solidFill>
                  <a:schemeClr val="tx2"/>
                </a:solidFill>
              </a:rPr>
              <a:t> 1700 V / 100 A </a:t>
            </a:r>
            <a:r>
              <a:rPr lang="cs-CZ" sz="1400" b="1" i="1" dirty="0" err="1">
                <a:solidFill>
                  <a:schemeClr val="tx2"/>
                </a:solidFill>
              </a:rPr>
              <a:t>with</a:t>
            </a:r>
            <a:r>
              <a:rPr lang="cs-CZ" sz="1400" b="1" i="1" dirty="0">
                <a:solidFill>
                  <a:schemeClr val="tx2"/>
                </a:solidFill>
              </a:rPr>
              <a:t> </a:t>
            </a:r>
            <a:r>
              <a:rPr lang="cs-CZ" sz="1400" b="1" i="1" dirty="0" err="1">
                <a:solidFill>
                  <a:schemeClr val="tx2"/>
                </a:solidFill>
              </a:rPr>
              <a:t>temperature</a:t>
            </a:r>
            <a:r>
              <a:rPr lang="cs-CZ" sz="1400" b="1" i="1" dirty="0">
                <a:solidFill>
                  <a:schemeClr val="tx2"/>
                </a:solidFill>
              </a:rPr>
              <a:t> and </a:t>
            </a:r>
            <a:r>
              <a:rPr lang="cs-CZ" sz="1400" b="1" i="1" dirty="0" err="1">
                <a:solidFill>
                  <a:schemeClr val="tx2"/>
                </a:solidFill>
              </a:rPr>
              <a:t>current</a:t>
            </a:r>
            <a:r>
              <a:rPr lang="cs-CZ" sz="1400" b="1" i="1" dirty="0">
                <a:solidFill>
                  <a:schemeClr val="tx2"/>
                </a:solidFill>
              </a:rPr>
              <a:t> </a:t>
            </a:r>
            <a:r>
              <a:rPr lang="cs-CZ" sz="1400" b="1" i="1" dirty="0" err="1" smtClean="0">
                <a:solidFill>
                  <a:schemeClr val="tx2"/>
                </a:solidFill>
              </a:rPr>
              <a:t>sensing</a:t>
            </a:r>
            <a:r>
              <a:rPr lang="cs-CZ" sz="1400" b="1" i="1" dirty="0">
                <a:solidFill>
                  <a:schemeClr val="tx2"/>
                </a:solidFill>
              </a:rPr>
              <a:t>.</a:t>
            </a:r>
          </a:p>
        </p:txBody>
      </p:sp>
    </p:spTree>
    <p:extLst>
      <p:ext uri="{BB962C8B-B14F-4D97-AF65-F5344CB8AC3E}">
        <p14:creationId xmlns:p14="http://schemas.microsoft.com/office/powerpoint/2010/main" val="42614406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Výsledek obrázku pro enterprise europe networ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1" name="AutoShape 6" descr="Související obráze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3" name="AutoShape 8" descr="Související obrázek"/>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4" name="AutoShape 10" descr="Související obrázek"/>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5" name="Rectangle 123"/>
          <p:cNvSpPr>
            <a:spLocks noChangeArrowheads="1"/>
          </p:cNvSpPr>
          <p:nvPr/>
        </p:nvSpPr>
        <p:spPr bwMode="auto">
          <a:xfrm>
            <a:off x="407368" y="188640"/>
            <a:ext cx="6624638" cy="460375"/>
          </a:xfrm>
          <a:prstGeom prst="rect">
            <a:avLst/>
          </a:prstGeom>
          <a:noFill/>
          <a:ln w="9525">
            <a:noFill/>
            <a:miter lim="800000"/>
            <a:headEnd/>
            <a:tailEnd/>
          </a:ln>
        </p:spPr>
        <p:txBody>
          <a:bodyPr>
            <a:spAutoFit/>
          </a:bodyPr>
          <a:lstStyle/>
          <a:p>
            <a:r>
              <a:rPr lang="cs-CZ" sz="2200" b="1" i="1" dirty="0" smtClean="0">
                <a:solidFill>
                  <a:schemeClr val="bg1"/>
                </a:solidFill>
                <a:latin typeface="Verdana" pitchFamily="34" charset="0"/>
              </a:rPr>
              <a:t>2.3 ASES</a:t>
            </a:r>
            <a:r>
              <a:rPr lang="cs-CZ" sz="2400" b="1" i="1" dirty="0" smtClean="0">
                <a:solidFill>
                  <a:schemeClr val="bg1"/>
                </a:solidFill>
                <a:latin typeface="Verdana" pitchFamily="34" charset="0"/>
              </a:rPr>
              <a:t> Project</a:t>
            </a:r>
            <a:endParaRPr lang="en-US" sz="2400" b="1" i="1" dirty="0">
              <a:solidFill>
                <a:schemeClr val="bg1"/>
              </a:solidFill>
              <a:latin typeface="Verdana" pitchFamily="34" charset="0"/>
            </a:endParaRPr>
          </a:p>
        </p:txBody>
      </p:sp>
      <p:graphicFrame>
        <p:nvGraphicFramePr>
          <p:cNvPr id="29" name="Group 156"/>
          <p:cNvGraphicFramePr>
            <a:graphicFrameLocks noGrp="1"/>
          </p:cNvGraphicFramePr>
          <p:nvPr>
            <p:extLst>
              <p:ext uri="{D42A27DB-BD31-4B8C-83A1-F6EECF244321}">
                <p14:modId xmlns:p14="http://schemas.microsoft.com/office/powerpoint/2010/main" val="2388042732"/>
              </p:ext>
            </p:extLst>
          </p:nvPr>
        </p:nvGraphicFramePr>
        <p:xfrm>
          <a:off x="263352" y="1052737"/>
          <a:ext cx="9145016" cy="5330017"/>
        </p:xfrm>
        <a:graphic>
          <a:graphicData uri="http://schemas.openxmlformats.org/drawingml/2006/table">
            <a:tbl>
              <a:tblPr firstRow="1" bandRow="1">
                <a:tableStyleId>{5C22544A-7EE6-4342-B048-85BDC9FD1C3A}</a:tableStyleId>
              </a:tblPr>
              <a:tblGrid>
                <a:gridCol w="9145016"/>
              </a:tblGrid>
              <a:tr h="0">
                <a:tc>
                  <a:txBody>
                    <a:bodyPr/>
                    <a:lstStyle/>
                    <a:p>
                      <a:pPr marL="0" marR="0" lvl="0" indent="0" algn="l" defTabSz="1006475" rtl="0" eaLnBrk="1" fontAlgn="base" latinLnBrk="0" hangingPunct="1">
                        <a:lnSpc>
                          <a:spcPct val="100000"/>
                        </a:lnSpc>
                        <a:spcBef>
                          <a:spcPct val="0"/>
                        </a:spcBef>
                        <a:spcAft>
                          <a:spcPct val="0"/>
                        </a:spcAft>
                        <a:buClrTx/>
                        <a:buSzTx/>
                        <a:buFontTx/>
                        <a:buNone/>
                        <a:tabLst/>
                      </a:pPr>
                      <a:endParaRPr kumimoji="0" lang="en-US" sz="2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endParaRPr>
                    </a:p>
                  </a:txBody>
                  <a:tcPr marL="91455" marR="91455" marT="72010" marB="72010" horzOverflow="overflow"/>
                </a:tc>
              </a:tr>
              <a:tr h="1148036">
                <a:tc>
                  <a:txBody>
                    <a:bodyPr/>
                    <a:lstStyle/>
                    <a:p>
                      <a:pPr marL="0" marR="0" lvl="0" indent="0" algn="just" defTabSz="914400" rtl="0" eaLnBrk="1" fontAlgn="base" latinLnBrk="0" hangingPunct="1">
                        <a:lnSpc>
                          <a:spcPct val="100000"/>
                        </a:lnSpc>
                        <a:spcBef>
                          <a:spcPts val="0"/>
                        </a:spcBef>
                        <a:spcAft>
                          <a:spcPts val="0"/>
                        </a:spcAft>
                        <a:buClrTx/>
                        <a:buSzTx/>
                        <a:buFontTx/>
                        <a:buNone/>
                        <a:tabLst/>
                      </a:pPr>
                      <a:r>
                        <a:rPr lang="en-US" sz="1700" b="1" kern="1200" noProof="0" dirty="0" smtClean="0">
                          <a:effectLst/>
                          <a:latin typeface="+mn-lt"/>
                        </a:rPr>
                        <a:t>Dissemination of the results</a:t>
                      </a:r>
                    </a:p>
                    <a:p>
                      <a:pPr marL="285750" marR="0" lvl="0" indent="-2857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pPr>
                      <a:r>
                        <a:rPr lang="en-US" sz="1700" kern="1200" noProof="0" dirty="0" smtClean="0">
                          <a:effectLst/>
                          <a:latin typeface="+mn-lt"/>
                        </a:rPr>
                        <a:t>7 papers were published (2 in an impact journal, 5 in conference proceedings).</a:t>
                      </a:r>
                    </a:p>
                    <a:p>
                      <a:pPr marL="285750" marR="0" lvl="0" indent="-2857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pPr>
                      <a:r>
                        <a:rPr lang="en-US" sz="1700" kern="1200" noProof="0" dirty="0" smtClean="0">
                          <a:effectLst/>
                          <a:latin typeface="+mn-lt"/>
                        </a:rPr>
                        <a:t>5 presentations at the international</a:t>
                      </a:r>
                      <a:r>
                        <a:rPr lang="en-US" sz="1700" kern="1200" baseline="0" noProof="0" dirty="0" smtClean="0">
                          <a:effectLst/>
                          <a:latin typeface="+mn-lt"/>
                        </a:rPr>
                        <a:t> </a:t>
                      </a:r>
                      <a:r>
                        <a:rPr lang="en-US" sz="1700" kern="1200" noProof="0" dirty="0" smtClean="0">
                          <a:effectLst/>
                          <a:latin typeface="+mn-lt"/>
                        </a:rPr>
                        <a:t>conferences</a:t>
                      </a:r>
                    </a:p>
                    <a:p>
                      <a:pPr marL="285750" marR="0" lvl="0" indent="-2857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pPr>
                      <a:r>
                        <a:rPr lang="en-US" sz="1700" kern="1200" noProof="0" dirty="0" smtClean="0">
                          <a:effectLst/>
                          <a:latin typeface="+mn-lt"/>
                        </a:rPr>
                        <a:t>Project</a:t>
                      </a:r>
                      <a:r>
                        <a:rPr lang="en-US" sz="1700" kern="1200" baseline="0" noProof="0" dirty="0" smtClean="0">
                          <a:effectLst/>
                          <a:latin typeface="+mn-lt"/>
                        </a:rPr>
                        <a:t> result presented at 2 international trade fairs (e.g. ELECTRONICA, PRODUCTRONICA)</a:t>
                      </a:r>
                      <a:endParaRPr lang="en-US" sz="1700" b="0" kern="1200" noProof="0" dirty="0" smtClean="0">
                        <a:solidFill>
                          <a:schemeClr val="tx1">
                            <a:lumMod val="50000"/>
                            <a:lumOff val="50000"/>
                          </a:schemeClr>
                        </a:solidFill>
                        <a:effectLst/>
                        <a:latin typeface="+mn-lt"/>
                        <a:ea typeface="+mn-ea"/>
                        <a:cs typeface="Arial" panose="020B0604020202020204" pitchFamily="34" charset="0"/>
                      </a:endParaRPr>
                    </a:p>
                  </a:txBody>
                  <a:tcPr marT="89977" marB="89977" anchor="ctr" horzOverflow="overflow"/>
                </a:tc>
              </a:tr>
              <a:tr h="903492">
                <a:tc>
                  <a:txBody>
                    <a:bodyPr/>
                    <a:lstStyle/>
                    <a:p>
                      <a:pPr marL="0" marR="0" lvl="0" indent="0" algn="just" defTabSz="914400" rtl="0" eaLnBrk="1" fontAlgn="base" latinLnBrk="0" hangingPunct="1">
                        <a:lnSpc>
                          <a:spcPct val="100000"/>
                        </a:lnSpc>
                        <a:spcBef>
                          <a:spcPts val="0"/>
                        </a:spcBef>
                        <a:spcAft>
                          <a:spcPts val="0"/>
                        </a:spcAft>
                        <a:buClrTx/>
                        <a:buSzTx/>
                        <a:buFontTx/>
                        <a:buNone/>
                        <a:tabLst/>
                      </a:pPr>
                      <a:r>
                        <a:rPr lang="en-US" sz="1700" b="1" kern="1200" noProof="0" dirty="0" smtClean="0">
                          <a:effectLst/>
                          <a:latin typeface="+mn-lt"/>
                        </a:rPr>
                        <a:t>IP protection of the results</a:t>
                      </a:r>
                    </a:p>
                    <a:p>
                      <a:pPr marL="285750" marR="0" lvl="0" indent="-2857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pPr>
                      <a:r>
                        <a:rPr lang="en-US" sz="1700" kern="1200" noProof="0" dirty="0" smtClean="0">
                          <a:effectLst/>
                          <a:latin typeface="+mn-lt"/>
                        </a:rPr>
                        <a:t>1 patent granted.</a:t>
                      </a:r>
                    </a:p>
                    <a:p>
                      <a:pPr marL="285750" marR="0" lvl="0" indent="-2857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pPr>
                      <a:r>
                        <a:rPr lang="en-US" sz="1700" kern="1200" noProof="0" dirty="0" smtClean="0">
                          <a:effectLst/>
                          <a:latin typeface="+mn-lt"/>
                        </a:rPr>
                        <a:t>2</a:t>
                      </a:r>
                      <a:r>
                        <a:rPr lang="en-US" sz="1700" kern="1200" baseline="0" noProof="0" dirty="0" smtClean="0">
                          <a:effectLst/>
                          <a:latin typeface="+mn-lt"/>
                        </a:rPr>
                        <a:t> utility models granted.</a:t>
                      </a:r>
                      <a:endParaRPr lang="en-US" sz="1700" b="0" kern="1200" noProof="0" dirty="0" smtClean="0">
                        <a:solidFill>
                          <a:schemeClr val="tx1"/>
                        </a:solidFill>
                        <a:effectLst/>
                        <a:latin typeface="+mn-lt"/>
                        <a:ea typeface="+mn-ea"/>
                        <a:cs typeface="Arial" panose="020B0604020202020204" pitchFamily="34" charset="0"/>
                      </a:endParaRPr>
                    </a:p>
                  </a:txBody>
                  <a:tcPr marT="89977" marB="89977" anchor="ctr" horzOverflow="overflow"/>
                </a:tc>
              </a:tr>
              <a:tr h="4144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normalizeH="0" baseline="0" noProof="0" dirty="0" smtClean="0">
                          <a:ln>
                            <a:noFill/>
                          </a:ln>
                          <a:solidFill>
                            <a:srgbClr val="000000"/>
                          </a:solidFill>
                          <a:effectLst/>
                          <a:latin typeface="+mn-lt"/>
                          <a:ea typeface="+mn-ea"/>
                          <a:cs typeface="Arial" panose="020B0604020202020204" pitchFamily="34" charset="0"/>
                        </a:rPr>
                        <a:t>Media release of the project results in 5 press media and Czech national radio „</a:t>
                      </a:r>
                      <a:r>
                        <a:rPr kumimoji="0" lang="en-US" sz="1700" b="0" i="0" u="none" strike="noStrike" kern="1200" cap="none" normalizeH="0" baseline="0" noProof="0" dirty="0" err="1" smtClean="0">
                          <a:ln>
                            <a:noFill/>
                          </a:ln>
                          <a:solidFill>
                            <a:srgbClr val="000000"/>
                          </a:solidFill>
                          <a:effectLst/>
                          <a:latin typeface="+mn-lt"/>
                          <a:ea typeface="+mn-ea"/>
                          <a:cs typeface="Arial" panose="020B0604020202020204" pitchFamily="34" charset="0"/>
                        </a:rPr>
                        <a:t>Radiožurnal</a:t>
                      </a:r>
                      <a:r>
                        <a:rPr kumimoji="0" lang="en-US" sz="1700" b="0" i="0" u="none" strike="noStrike" kern="1200" cap="none" normalizeH="0" baseline="0" noProof="0" dirty="0" smtClean="0">
                          <a:ln>
                            <a:noFill/>
                          </a:ln>
                          <a:solidFill>
                            <a:srgbClr val="000000"/>
                          </a:solidFill>
                          <a:effectLst/>
                          <a:latin typeface="+mn-lt"/>
                          <a:ea typeface="+mn-ea"/>
                          <a:cs typeface="Arial" panose="020B0604020202020204" pitchFamily="34" charset="0"/>
                        </a:rPr>
                        <a:t>“.</a:t>
                      </a:r>
                    </a:p>
                  </a:txBody>
                  <a:tcPr marT="89977" marB="89977" anchor="ctr" horzOverflow="overflow"/>
                </a:tc>
              </a:tr>
              <a:tr h="6352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normalizeH="0" baseline="0" noProof="0" dirty="0" smtClean="0">
                          <a:ln>
                            <a:noFill/>
                          </a:ln>
                          <a:solidFill>
                            <a:srgbClr val="000000"/>
                          </a:solidFill>
                          <a:effectLst/>
                          <a:latin typeface="Arial" panose="020B0604020202020204" pitchFamily="34" charset="0"/>
                          <a:ea typeface="+mn-ea"/>
                          <a:cs typeface="Arial" panose="020B0604020202020204" pitchFamily="34" charset="0"/>
                        </a:rPr>
                        <a:t>4000 CPV receivers done by TPC technology sold to BSQ (installed in UAE - 100 kW CPV power plant).</a:t>
                      </a:r>
                    </a:p>
                  </a:txBody>
                  <a:tcPr marT="89977" marB="89977" anchor="ctr" horzOverflow="overflow"/>
                </a:tc>
              </a:tr>
              <a:tr h="6352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normalizeH="0" baseline="0" noProof="0" dirty="0" smtClean="0">
                          <a:ln>
                            <a:noFill/>
                          </a:ln>
                          <a:solidFill>
                            <a:srgbClr val="000000"/>
                          </a:solidFill>
                          <a:effectLst/>
                          <a:latin typeface="Arial" panose="020B0604020202020204" pitchFamily="34" charset="0"/>
                          <a:ea typeface="+mn-ea"/>
                          <a:cs typeface="Arial" panose="020B0604020202020204" pitchFamily="34" charset="0"/>
                        </a:rPr>
                        <a:t>New technology for direct selective printing of Copper on Alumina substrate (TPC) was developed and implemented in pilot production.</a:t>
                      </a:r>
                    </a:p>
                  </a:txBody>
                  <a:tcPr marT="89977" marB="89977" anchor="ctr" horzOverflow="overflow"/>
                </a:tc>
              </a:tr>
              <a:tr h="6352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normalizeH="0" baseline="0" noProof="0" dirty="0" smtClean="0">
                          <a:ln>
                            <a:noFill/>
                          </a:ln>
                          <a:solidFill>
                            <a:srgbClr val="000000"/>
                          </a:solidFill>
                          <a:effectLst/>
                          <a:latin typeface="Arial" panose="020B0604020202020204" pitchFamily="34" charset="0"/>
                          <a:ea typeface="+mn-ea"/>
                          <a:cs typeface="Arial" panose="020B0604020202020204" pitchFamily="34" charset="0"/>
                        </a:rPr>
                        <a:t>New technology for direct selective printing of Copper on Alumina substrate (TPC) was developed.</a:t>
                      </a:r>
                    </a:p>
                  </a:txBody>
                  <a:tcPr marT="89977" marB="89977" anchor="ctr" horzOverflow="overflow"/>
                </a:tc>
              </a:tr>
              <a:tr h="6352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normalizeH="0" baseline="0" noProof="0" dirty="0" smtClean="0">
                          <a:ln>
                            <a:noFill/>
                          </a:ln>
                          <a:solidFill>
                            <a:srgbClr val="000000"/>
                          </a:solidFill>
                          <a:effectLst/>
                          <a:latin typeface="Arial" panose="020B0604020202020204" pitchFamily="34" charset="0"/>
                          <a:ea typeface="+mn-ea"/>
                          <a:cs typeface="Arial" panose="020B0604020202020204" pitchFamily="34" charset="0"/>
                        </a:rPr>
                        <a:t>ASES CPV system was successfully tested at 4 locations (France, Spain, Czech Republic). </a:t>
                      </a:r>
                    </a:p>
                  </a:txBody>
                  <a:tcPr marT="89977" marB="89977" anchor="ctr" horzOverflow="overflow"/>
                </a:tc>
              </a:tr>
            </a:tbl>
          </a:graphicData>
        </a:graphic>
      </p:graphicFrame>
      <p:pic>
        <p:nvPicPr>
          <p:cNvPr id="33" name="Obrázek 32"/>
          <p:cNvPicPr>
            <a:picLocks noChangeAspect="1"/>
          </p:cNvPicPr>
          <p:nvPr/>
        </p:nvPicPr>
        <p:blipFill rotWithShape="1">
          <a:blip r:embed="rId2"/>
          <a:srcRect b="8517"/>
          <a:stretch/>
        </p:blipFill>
        <p:spPr>
          <a:xfrm>
            <a:off x="9531880" y="1052737"/>
            <a:ext cx="2660120" cy="2376263"/>
          </a:xfrm>
          <a:prstGeom prst="rect">
            <a:avLst/>
          </a:prstGeom>
        </p:spPr>
      </p:pic>
      <p:pic>
        <p:nvPicPr>
          <p:cNvPr id="34" name="Obrázek 33"/>
          <p:cNvPicPr>
            <a:picLocks noChangeAspect="1"/>
          </p:cNvPicPr>
          <p:nvPr/>
        </p:nvPicPr>
        <p:blipFill rotWithShape="1">
          <a:blip r:embed="rId3"/>
          <a:srcRect b="11477"/>
          <a:stretch/>
        </p:blipFill>
        <p:spPr>
          <a:xfrm>
            <a:off x="9455696" y="3573016"/>
            <a:ext cx="2736304" cy="2787416"/>
          </a:xfrm>
          <a:prstGeom prst="rect">
            <a:avLst/>
          </a:prstGeom>
        </p:spPr>
      </p:pic>
    </p:spTree>
    <p:extLst>
      <p:ext uri="{BB962C8B-B14F-4D97-AF65-F5344CB8AC3E}">
        <p14:creationId xmlns:p14="http://schemas.microsoft.com/office/powerpoint/2010/main" val="29377248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23"/>
          <p:cNvSpPr>
            <a:spLocks noChangeArrowheads="1"/>
          </p:cNvSpPr>
          <p:nvPr/>
        </p:nvSpPr>
        <p:spPr bwMode="auto">
          <a:xfrm>
            <a:off x="191344" y="145246"/>
            <a:ext cx="6624637" cy="430887"/>
          </a:xfrm>
          <a:prstGeom prst="rect">
            <a:avLst/>
          </a:prstGeom>
          <a:noFill/>
          <a:ln w="9525">
            <a:noFill/>
            <a:miter lim="800000"/>
            <a:headEnd/>
            <a:tailEnd/>
          </a:ln>
        </p:spPr>
        <p:txBody>
          <a:bodyPr>
            <a:spAutoFit/>
          </a:bodyPr>
          <a:lstStyle/>
          <a:p>
            <a:r>
              <a:rPr lang="cs-CZ" sz="2200" b="1" i="1" dirty="0" smtClean="0">
                <a:solidFill>
                  <a:schemeClr val="bg1"/>
                </a:solidFill>
                <a:latin typeface="Verdana" pitchFamily="34" charset="0"/>
              </a:rPr>
              <a:t>3. </a:t>
            </a:r>
            <a:r>
              <a:rPr lang="en-US" sz="2200" b="1" i="1" dirty="0" smtClean="0">
                <a:solidFill>
                  <a:schemeClr val="bg1"/>
                </a:solidFill>
                <a:latin typeface="Verdana" pitchFamily="34" charset="0"/>
              </a:rPr>
              <a:t>Conclusions </a:t>
            </a:r>
            <a:endParaRPr lang="en-US" sz="2200" b="1" i="1" dirty="0">
              <a:solidFill>
                <a:schemeClr val="bg1"/>
              </a:solidFill>
              <a:latin typeface="Verdana" pitchFamily="34" charset="0"/>
            </a:endParaRPr>
          </a:p>
        </p:txBody>
      </p:sp>
      <p:pic>
        <p:nvPicPr>
          <p:cNvPr id="15363" name="Picture 3" descr="Web Bug from http://b.ss15.gmsend.com/RWCode/click.asp?HitID=1369319077803&amp;EmID=8359054&amp;StID=8726&amp;SID=5&amp;NID=71290&amp;Email=rsoukup@ket.zcu.cz&amp;token=f5cc71ace34196e87cc02768ac823e76f14abcc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221" y="3511309"/>
            <a:ext cx="9525" cy="95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ulka 9"/>
          <p:cNvGraphicFramePr>
            <a:graphicFrameLocks noGrp="1"/>
          </p:cNvGraphicFramePr>
          <p:nvPr>
            <p:extLst>
              <p:ext uri="{D42A27DB-BD31-4B8C-83A1-F6EECF244321}">
                <p14:modId xmlns:p14="http://schemas.microsoft.com/office/powerpoint/2010/main" val="1224009515"/>
              </p:ext>
            </p:extLst>
          </p:nvPr>
        </p:nvGraphicFramePr>
        <p:xfrm>
          <a:off x="407368" y="1093073"/>
          <a:ext cx="11233248" cy="5040090"/>
        </p:xfrm>
        <a:graphic>
          <a:graphicData uri="http://schemas.openxmlformats.org/drawingml/2006/table">
            <a:tbl>
              <a:tblPr firstRow="1" bandRow="1">
                <a:tableStyleId>{5C22544A-7EE6-4342-B048-85BDC9FD1C3A}</a:tableStyleId>
              </a:tblPr>
              <a:tblGrid>
                <a:gridCol w="11233248"/>
              </a:tblGrid>
              <a:tr h="204082">
                <a:tc>
                  <a:txBody>
                    <a:bodyPr/>
                    <a:lstStyle/>
                    <a:p>
                      <a:endParaRPr lang="en-US" sz="800" b="1" noProof="0" dirty="0"/>
                    </a:p>
                  </a:txBody>
                  <a:tcPr marT="45739" marB="45739" anchor="ctr">
                    <a:solidFill>
                      <a:schemeClr val="accent1"/>
                    </a:solidFill>
                  </a:tcPr>
                </a:tc>
              </a:tr>
              <a:tr h="696903">
                <a:tc>
                  <a: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800" b="0" kern="1200" baseline="0" noProof="0" dirty="0" smtClean="0">
                          <a:solidFill>
                            <a:schemeClr val="tx1"/>
                          </a:solidFill>
                          <a:latin typeface="Arial" panose="020B0604020202020204" pitchFamily="34" charset="0"/>
                          <a:ea typeface="+mn-ea"/>
                          <a:cs typeface="Arial" panose="020B0604020202020204" pitchFamily="34" charset="0"/>
                        </a:rPr>
                        <a:t>We have a good experience with EUREKA EURIPIDES cluster projects (INTEX – success story project, ADVANTEX and ASES).</a:t>
                      </a:r>
                    </a:p>
                  </a:txBody>
                  <a:tcPr marT="90038" marB="90038" anchor="ctr"/>
                </a:tc>
              </a:tr>
              <a:tr h="434559">
                <a:tc>
                  <a:txBody>
                    <a:bodyPr/>
                    <a:lstStyle/>
                    <a:p>
                      <a:pPr marL="0" marR="0" lvl="0" indent="0" algn="just"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800" b="1" kern="1200" noProof="0" dirty="0" smtClean="0">
                          <a:solidFill>
                            <a:schemeClr val="tx1"/>
                          </a:solidFill>
                          <a:latin typeface="Arial" panose="020B0604020202020204" pitchFamily="34" charset="0"/>
                          <a:ea typeface="+mn-ea"/>
                          <a:cs typeface="Arial" panose="020B0604020202020204" pitchFamily="34" charset="0"/>
                        </a:rPr>
                        <a:t>Benefits of the cluster projects:</a:t>
                      </a:r>
                      <a:r>
                        <a:rPr lang="en-US" sz="1800" b="1" kern="1200" baseline="0" noProof="0" dirty="0" smtClean="0">
                          <a:solidFill>
                            <a:schemeClr val="tx1"/>
                          </a:solidFill>
                          <a:latin typeface="Arial" panose="020B0604020202020204" pitchFamily="34" charset="0"/>
                          <a:ea typeface="+mn-ea"/>
                          <a:cs typeface="Arial" panose="020B0604020202020204" pitchFamily="34" charset="0"/>
                        </a:rPr>
                        <a:t> </a:t>
                      </a:r>
                      <a:r>
                        <a:rPr lang="en-US" sz="1800" b="0" kern="1200" baseline="0" noProof="0" dirty="0" smtClean="0">
                          <a:solidFill>
                            <a:schemeClr val="tx1"/>
                          </a:solidFill>
                          <a:latin typeface="Arial" panose="020B0604020202020204" pitchFamily="34" charset="0"/>
                          <a:ea typeface="+mn-ea"/>
                          <a:cs typeface="Arial" panose="020B0604020202020204" pitchFamily="34" charset="0"/>
                        </a:rPr>
                        <a:t>bottom-up project, market-oriented, industrial R&amp;D, ability to build European e</a:t>
                      </a:r>
                      <a:r>
                        <a:rPr lang="cs-CZ" sz="1800" b="0" kern="1200" baseline="0" noProof="0" dirty="0" smtClean="0">
                          <a:solidFill>
                            <a:schemeClr val="tx1"/>
                          </a:solidFill>
                          <a:latin typeface="Arial" panose="020B0604020202020204" pitchFamily="34" charset="0"/>
                          <a:ea typeface="+mn-ea"/>
                          <a:cs typeface="Arial" panose="020B0604020202020204" pitchFamily="34" charset="0"/>
                        </a:rPr>
                        <a:t>c</a:t>
                      </a:r>
                      <a:r>
                        <a:rPr lang="en-US" sz="1800" b="0" kern="1200" baseline="0" noProof="0" dirty="0" err="1" smtClean="0">
                          <a:solidFill>
                            <a:schemeClr val="tx1"/>
                          </a:solidFill>
                          <a:latin typeface="Arial" panose="020B0604020202020204" pitchFamily="34" charset="0"/>
                          <a:ea typeface="+mn-ea"/>
                          <a:cs typeface="Arial" panose="020B0604020202020204" pitchFamily="34" charset="0"/>
                        </a:rPr>
                        <a:t>osystem</a:t>
                      </a:r>
                      <a:r>
                        <a:rPr lang="en-US" sz="1800" b="0" kern="1200" baseline="0" noProof="0" dirty="0" smtClean="0">
                          <a:solidFill>
                            <a:schemeClr val="tx1"/>
                          </a:solidFill>
                          <a:latin typeface="Arial" panose="020B0604020202020204" pitchFamily="34" charset="0"/>
                          <a:ea typeface="+mn-ea"/>
                          <a:cs typeface="Arial" panose="020B0604020202020204" pitchFamily="34" charset="0"/>
                        </a:rPr>
                        <a:t> covering the whole value chain, reasonable project preparation investment versus chance to success and easy access for SMEs.</a:t>
                      </a:r>
                      <a:endParaRPr lang="en-US" sz="1800" b="0" kern="1200" noProof="0" dirty="0" smtClean="0">
                        <a:solidFill>
                          <a:schemeClr val="tx1"/>
                        </a:solidFill>
                        <a:latin typeface="Arial" panose="020B0604020202020204" pitchFamily="34" charset="0"/>
                        <a:ea typeface="+mn-ea"/>
                        <a:cs typeface="Arial" panose="020B0604020202020204" pitchFamily="34" charset="0"/>
                      </a:endParaRPr>
                    </a:p>
                  </a:txBody>
                  <a:tcPr marT="90038" marB="90038" anchor="ctr"/>
                </a:tc>
              </a:tr>
              <a:tr h="434559">
                <a:tc>
                  <a:txBody>
                    <a:bodyPr/>
                    <a:lstStyle/>
                    <a:p>
                      <a:pPr marL="0" marR="0" lvl="0" indent="0" algn="just"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800" b="0" kern="1200" noProof="0" dirty="0" smtClean="0">
                          <a:solidFill>
                            <a:schemeClr val="tx1"/>
                          </a:solidFill>
                          <a:latin typeface="Arial" panose="020B0604020202020204" pitchFamily="34" charset="0"/>
                          <a:ea typeface="+mn-ea"/>
                          <a:cs typeface="Arial" panose="020B0604020202020204" pitchFamily="34" charset="0"/>
                        </a:rPr>
                        <a:t>Thanks to international</a:t>
                      </a:r>
                      <a:r>
                        <a:rPr lang="en-US" sz="1800" b="0" kern="1200" baseline="0" noProof="0" dirty="0" smtClean="0">
                          <a:solidFill>
                            <a:schemeClr val="tx1"/>
                          </a:solidFill>
                          <a:latin typeface="Arial" panose="020B0604020202020204" pitchFamily="34" charset="0"/>
                          <a:ea typeface="+mn-ea"/>
                          <a:cs typeface="Arial" panose="020B0604020202020204" pitchFamily="34" charset="0"/>
                        </a:rPr>
                        <a:t> cooperation in the presented projects new products and technologies were developed.</a:t>
                      </a:r>
                      <a:endParaRPr lang="en-US" sz="1800" b="0" kern="1200" noProof="0" dirty="0" smtClean="0">
                        <a:solidFill>
                          <a:schemeClr val="tx1"/>
                        </a:solidFill>
                        <a:latin typeface="Arial" panose="020B0604020202020204" pitchFamily="34" charset="0"/>
                        <a:ea typeface="+mn-ea"/>
                        <a:cs typeface="Arial" panose="020B0604020202020204" pitchFamily="34" charset="0"/>
                      </a:endParaRPr>
                    </a:p>
                  </a:txBody>
                  <a:tcPr marT="90038" marB="90038" anchor="ctr"/>
                </a:tc>
              </a:tr>
              <a:tr h="434559">
                <a:tc>
                  <a:txBody>
                    <a:bodyPr/>
                    <a:lstStyle/>
                    <a:p>
                      <a:pPr marL="0" marR="0" lvl="0" indent="0" algn="just"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800" b="0" kern="1200" noProof="0" dirty="0" smtClean="0">
                          <a:solidFill>
                            <a:schemeClr val="tx1"/>
                          </a:solidFill>
                          <a:latin typeface="Arial" panose="020B0604020202020204" pitchFamily="34" charset="0"/>
                          <a:ea typeface="+mn-ea"/>
                          <a:cs typeface="Arial" panose="020B0604020202020204" pitchFamily="34" charset="0"/>
                        </a:rPr>
                        <a:t>The first project results</a:t>
                      </a:r>
                      <a:r>
                        <a:rPr lang="en-US" sz="1800" b="0" kern="1200" baseline="0" noProof="0" dirty="0" smtClean="0">
                          <a:solidFill>
                            <a:schemeClr val="tx1"/>
                          </a:solidFill>
                          <a:latin typeface="Arial" panose="020B0604020202020204" pitchFamily="34" charset="0"/>
                          <a:ea typeface="+mn-ea"/>
                          <a:cs typeface="Arial" panose="020B0604020202020204" pitchFamily="34" charset="0"/>
                        </a:rPr>
                        <a:t> have been already commercialized.</a:t>
                      </a:r>
                      <a:endParaRPr lang="en-US" sz="1800" b="0" kern="1200" noProof="0" dirty="0" smtClean="0">
                        <a:solidFill>
                          <a:schemeClr val="tx1"/>
                        </a:solidFill>
                        <a:latin typeface="Arial" panose="020B0604020202020204" pitchFamily="34" charset="0"/>
                        <a:ea typeface="+mn-ea"/>
                        <a:cs typeface="Arial" panose="020B0604020202020204" pitchFamily="34" charset="0"/>
                      </a:endParaRPr>
                    </a:p>
                  </a:txBody>
                  <a:tcPr marT="90038" marB="90038" anchor="ctr"/>
                </a:tc>
              </a:tr>
              <a:tr h="434559">
                <a:tc>
                  <a:txBody>
                    <a:bodyPr/>
                    <a:lstStyle/>
                    <a:p>
                      <a:pPr marL="0" marR="0" lvl="0" indent="0" algn="just"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800" b="0" kern="1200" noProof="0" dirty="0" smtClean="0">
                          <a:solidFill>
                            <a:schemeClr val="tx1"/>
                          </a:solidFill>
                          <a:latin typeface="Arial" panose="020B0604020202020204" pitchFamily="34" charset="0"/>
                          <a:ea typeface="+mn-ea"/>
                          <a:cs typeface="Arial" panose="020B0604020202020204" pitchFamily="34" charset="0"/>
                        </a:rPr>
                        <a:t>Industrial partners expand international cooperation with world renowned companies and institutions.</a:t>
                      </a:r>
                    </a:p>
                  </a:txBody>
                  <a:tcPr marT="90038" marB="90038" anchor="ctr"/>
                </a:tc>
              </a:tr>
              <a:tr h="434559">
                <a:tc>
                  <a:txBody>
                    <a:bodyPr/>
                    <a:lstStyle/>
                    <a:p>
                      <a:pPr marL="0" marR="0" lvl="0" indent="0" algn="just"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800" b="0" kern="1200" noProof="0" dirty="0" smtClean="0">
                          <a:solidFill>
                            <a:schemeClr val="tx1"/>
                          </a:solidFill>
                          <a:latin typeface="Arial" panose="020B0604020202020204" pitchFamily="34" charset="0"/>
                          <a:ea typeface="+mn-ea"/>
                          <a:cs typeface="Arial" panose="020B0604020202020204" pitchFamily="34" charset="0"/>
                        </a:rPr>
                        <a:t>Thanks to Enterprise Europe Network (EEN) platform we  could start</a:t>
                      </a:r>
                      <a:r>
                        <a:rPr lang="en-US" sz="1800" b="0" kern="1200" baseline="0" noProof="0" dirty="0" smtClean="0">
                          <a:solidFill>
                            <a:schemeClr val="tx1"/>
                          </a:solidFill>
                          <a:latin typeface="Arial" panose="020B0604020202020204" pitchFamily="34" charset="0"/>
                          <a:ea typeface="+mn-ea"/>
                          <a:cs typeface="Arial" panose="020B0604020202020204" pitchFamily="34" charset="0"/>
                        </a:rPr>
                        <a:t> ASES project. </a:t>
                      </a:r>
                      <a:endParaRPr lang="en-US" sz="1800" b="0" kern="1200" noProof="0" dirty="0" smtClean="0">
                        <a:solidFill>
                          <a:schemeClr val="tx1"/>
                        </a:solidFill>
                        <a:latin typeface="Arial" panose="020B0604020202020204" pitchFamily="34" charset="0"/>
                        <a:ea typeface="+mn-ea"/>
                        <a:cs typeface="Arial" panose="020B0604020202020204" pitchFamily="34" charset="0"/>
                      </a:endParaRPr>
                    </a:p>
                  </a:txBody>
                  <a:tcPr marT="90038" marB="90038" anchor="ctr"/>
                </a:tc>
              </a:tr>
              <a:tr h="434559">
                <a:tc>
                  <a:txBody>
                    <a:bodyPr/>
                    <a:lstStyle/>
                    <a:p>
                      <a:pPr marL="0" marR="0" lvl="0" indent="0" algn="just"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0" u="none" strike="noStrike" kern="1200" cap="none" normalizeH="0" baseline="0" noProof="0" dirty="0" smtClean="0">
                          <a:ln>
                            <a:noFill/>
                          </a:ln>
                          <a:solidFill>
                            <a:srgbClr val="000000"/>
                          </a:solidFill>
                          <a:effectLst/>
                          <a:latin typeface="Arial" panose="020B0604020202020204" pitchFamily="34" charset="0"/>
                          <a:ea typeface="+mn-ea"/>
                          <a:cs typeface="Arial" panose="020B0604020202020204" pitchFamily="34" charset="0"/>
                        </a:rPr>
                        <a:t>The collaboration among partners in all projects was effective and proceeded in a friendly and creative atmosphere under kind and effective  support of the EURIPIDES OFFICE in Paris and the national authorities.</a:t>
                      </a:r>
                      <a:endParaRPr lang="en-US" sz="1800" b="0" kern="1200" noProof="0" dirty="0" smtClean="0">
                        <a:solidFill>
                          <a:schemeClr val="tx1"/>
                        </a:solidFill>
                        <a:latin typeface="Arial" panose="020B0604020202020204" pitchFamily="34" charset="0"/>
                        <a:ea typeface="+mn-ea"/>
                        <a:cs typeface="Arial" panose="020B0604020202020204" pitchFamily="34" charset="0"/>
                      </a:endParaRPr>
                    </a:p>
                  </a:txBody>
                  <a:tcPr marT="90038" marB="90038" anchor="ctr"/>
                </a:tc>
              </a:tr>
            </a:tbl>
          </a:graphicData>
        </a:graphic>
      </p:graphicFrame>
      <p:grpSp>
        <p:nvGrpSpPr>
          <p:cNvPr id="11" name="Skupina 10"/>
          <p:cNvGrpSpPr/>
          <p:nvPr/>
        </p:nvGrpSpPr>
        <p:grpSpPr>
          <a:xfrm>
            <a:off x="9336360" y="106888"/>
            <a:ext cx="1109760" cy="469245"/>
            <a:chOff x="9540552" y="3429000"/>
            <a:chExt cx="2016125" cy="852487"/>
          </a:xfrm>
        </p:grpSpPr>
        <p:pic>
          <p:nvPicPr>
            <p:cNvPr id="12" name="Picture 2" descr="D:\School\PhD\Publication Output &amp; Reports\ESTC 2012\Poster\Logo UWB - invert.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40552" y="3429000"/>
              <a:ext cx="1727200" cy="779462"/>
            </a:xfrm>
            <a:prstGeom prst="rect">
              <a:avLst/>
            </a:prstGeom>
            <a:noFill/>
            <a:ln w="9525">
              <a:noFill/>
              <a:miter lim="800000"/>
              <a:headEnd/>
              <a:tailEnd/>
            </a:ln>
          </p:spPr>
        </p:pic>
        <p:pic>
          <p:nvPicPr>
            <p:cNvPr id="13" name="Picture 3" descr="D:\School\PhD\TimeSheets &amp; Bureaucracy\_University graphics\Logo_RICE_final - invert -slv.e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35952" y="4105275"/>
              <a:ext cx="720725" cy="176212"/>
            </a:xfrm>
            <a:prstGeom prst="rect">
              <a:avLst/>
            </a:prstGeom>
            <a:noFill/>
            <a:ln w="9525">
              <a:noFill/>
              <a:miter lim="800000"/>
              <a:headEnd/>
              <a:tailEnd/>
            </a:ln>
          </p:spPr>
        </p:pic>
      </p:grpSp>
    </p:spTree>
    <p:extLst>
      <p:ext uri="{BB962C8B-B14F-4D97-AF65-F5344CB8AC3E}">
        <p14:creationId xmlns:p14="http://schemas.microsoft.com/office/powerpoint/2010/main" val="38606021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6"/>
          <p:cNvPicPr>
            <a:picLocks noChangeAspect="1" noChangeArrowheads="1"/>
          </p:cNvPicPr>
          <p:nvPr/>
        </p:nvPicPr>
        <p:blipFill rotWithShape="1">
          <a:blip r:embed="rId2"/>
          <a:srcRect t="15964"/>
          <a:stretch/>
        </p:blipFill>
        <p:spPr bwMode="auto">
          <a:xfrm>
            <a:off x="0" y="-25046"/>
            <a:ext cx="12220559" cy="3646614"/>
          </a:xfrm>
          <a:prstGeom prst="rect">
            <a:avLst/>
          </a:prstGeom>
          <a:noFill/>
          <a:ln w="9525">
            <a:noFill/>
            <a:miter lim="800000"/>
            <a:headEnd/>
            <a:tailEnd/>
          </a:ln>
        </p:spPr>
      </p:pic>
      <p:sp>
        <p:nvSpPr>
          <p:cNvPr id="15363" name="Text Box 21"/>
          <p:cNvSpPr txBox="1">
            <a:spLocks noChangeArrowheads="1"/>
          </p:cNvSpPr>
          <p:nvPr/>
        </p:nvSpPr>
        <p:spPr bwMode="auto">
          <a:xfrm>
            <a:off x="47328" y="6525344"/>
            <a:ext cx="12025336" cy="332657"/>
          </a:xfrm>
          <a:prstGeom prst="rect">
            <a:avLst/>
          </a:prstGeom>
          <a:solidFill>
            <a:schemeClr val="tx2"/>
          </a:solidFill>
          <a:ln w="9525">
            <a:noFill/>
            <a:miter lim="800000"/>
            <a:headEnd/>
            <a:tailEnd/>
          </a:ln>
        </p:spPr>
        <p:txBody>
          <a:bodyPr lIns="1187191" tIns="593598" rIns="1187191" bIns="593598"/>
          <a:lstStyle/>
          <a:p>
            <a:pPr defTabSz="11868150">
              <a:lnSpc>
                <a:spcPct val="80000"/>
              </a:lnSpc>
            </a:pPr>
            <a:endParaRPr lang="cs-CZ" altLang="zh-CN" sz="800" b="1">
              <a:solidFill>
                <a:schemeClr val="bg1"/>
              </a:solidFill>
              <a:latin typeface="Calibri" pitchFamily="34" charset="0"/>
              <a:cs typeface="宋体"/>
            </a:endParaRPr>
          </a:p>
        </p:txBody>
      </p:sp>
      <p:sp>
        <p:nvSpPr>
          <p:cNvPr id="5" name="Text Box 21"/>
          <p:cNvSpPr txBox="1">
            <a:spLocks noChangeArrowheads="1"/>
          </p:cNvSpPr>
          <p:nvPr/>
        </p:nvSpPr>
        <p:spPr bwMode="auto">
          <a:xfrm>
            <a:off x="1524000" y="3346450"/>
            <a:ext cx="9144000" cy="71438"/>
          </a:xfrm>
          <a:prstGeom prst="rect">
            <a:avLst/>
          </a:prstGeom>
          <a:solidFill>
            <a:schemeClr val="accent1">
              <a:lumMod val="40000"/>
              <a:lumOff val="60000"/>
            </a:schemeClr>
          </a:solidFill>
          <a:ln w="9525">
            <a:noFill/>
            <a:miter lim="800000"/>
            <a:headEnd/>
            <a:tailEnd/>
          </a:ln>
        </p:spPr>
        <p:txBody>
          <a:bodyPr lIns="1187191" tIns="593598" rIns="1187191" bIns="593598"/>
          <a:lstStyle/>
          <a:p>
            <a:pPr defTabSz="11868150" fontAlgn="auto">
              <a:lnSpc>
                <a:spcPct val="80000"/>
              </a:lnSpc>
              <a:spcBef>
                <a:spcPts val="0"/>
              </a:spcBef>
              <a:spcAft>
                <a:spcPts val="0"/>
              </a:spcAft>
              <a:defRPr/>
            </a:pPr>
            <a:endParaRPr lang="cs-CZ" altLang="zh-CN" sz="9600" b="1" dirty="0">
              <a:solidFill>
                <a:schemeClr val="bg1"/>
              </a:solidFill>
              <a:latin typeface="Calibri" pitchFamily="34" charset="0"/>
              <a:cs typeface="宋体"/>
            </a:endParaRPr>
          </a:p>
        </p:txBody>
      </p:sp>
      <p:sp>
        <p:nvSpPr>
          <p:cNvPr id="6" name="Text Box 21"/>
          <p:cNvSpPr txBox="1">
            <a:spLocks noChangeArrowheads="1"/>
          </p:cNvSpPr>
          <p:nvPr/>
        </p:nvSpPr>
        <p:spPr bwMode="auto">
          <a:xfrm>
            <a:off x="1524000" y="3346450"/>
            <a:ext cx="9144000" cy="71438"/>
          </a:xfrm>
          <a:prstGeom prst="rect">
            <a:avLst/>
          </a:prstGeom>
          <a:solidFill>
            <a:schemeClr val="accent1">
              <a:lumMod val="40000"/>
              <a:lumOff val="60000"/>
            </a:schemeClr>
          </a:solidFill>
          <a:ln w="9525">
            <a:noFill/>
            <a:miter lim="800000"/>
            <a:headEnd/>
            <a:tailEnd/>
          </a:ln>
        </p:spPr>
        <p:txBody>
          <a:bodyPr lIns="1187191" tIns="593598" rIns="1187191" bIns="593598"/>
          <a:lstStyle/>
          <a:p>
            <a:pPr defTabSz="11868150" fontAlgn="auto">
              <a:lnSpc>
                <a:spcPct val="80000"/>
              </a:lnSpc>
              <a:spcBef>
                <a:spcPts val="0"/>
              </a:spcBef>
              <a:spcAft>
                <a:spcPts val="0"/>
              </a:spcAft>
              <a:defRPr/>
            </a:pPr>
            <a:endParaRPr lang="cs-CZ" altLang="zh-CN" sz="9600" b="1" dirty="0">
              <a:solidFill>
                <a:schemeClr val="bg1"/>
              </a:solidFill>
              <a:latin typeface="Calibri" pitchFamily="34" charset="0"/>
              <a:cs typeface="宋体"/>
            </a:endParaRPr>
          </a:p>
        </p:txBody>
      </p:sp>
      <p:sp>
        <p:nvSpPr>
          <p:cNvPr id="7" name="Rectangle 3"/>
          <p:cNvSpPr txBox="1">
            <a:spLocks noChangeArrowheads="1"/>
          </p:cNvSpPr>
          <p:nvPr/>
        </p:nvSpPr>
        <p:spPr bwMode="auto">
          <a:xfrm>
            <a:off x="1703512" y="4964975"/>
            <a:ext cx="2952056"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r" rtl="0" eaLnBrk="0" fontAlgn="base" hangingPunct="0">
              <a:spcBef>
                <a:spcPct val="0"/>
              </a:spcBef>
              <a:spcAft>
                <a:spcPct val="0"/>
              </a:spcAft>
              <a:defRPr sz="2000" b="1" i="1">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eaLnBrk="1" hangingPunct="1">
              <a:defRPr/>
            </a:pPr>
            <a:r>
              <a:rPr lang="cs-CZ" altLang="cs-CZ" sz="1800" kern="0" dirty="0">
                <a:solidFill>
                  <a:srgbClr val="808080"/>
                </a:solidFill>
                <a:latin typeface="Verdana"/>
              </a:rPr>
              <a:t>Radek Soukup</a:t>
            </a:r>
            <a:endParaRPr lang="en-US" altLang="cs-CZ" sz="1800" kern="0" dirty="0">
              <a:solidFill>
                <a:srgbClr val="808080"/>
              </a:solidFill>
              <a:latin typeface="Verdana"/>
            </a:endParaRPr>
          </a:p>
          <a:p>
            <a:pPr eaLnBrk="1" hangingPunct="1">
              <a:defRPr/>
            </a:pPr>
            <a:r>
              <a:rPr lang="cs-CZ" altLang="cs-CZ" sz="1800" kern="0" dirty="0">
                <a:solidFill>
                  <a:srgbClr val="808080"/>
                </a:solidFill>
                <a:latin typeface="Verdana"/>
              </a:rPr>
              <a:t>UWB, Czech Republic</a:t>
            </a:r>
            <a:endParaRPr lang="en-US" altLang="cs-CZ" sz="1800" kern="0" dirty="0">
              <a:solidFill>
                <a:srgbClr val="808080"/>
              </a:solidFill>
              <a:latin typeface="Verdana"/>
            </a:endParaRPr>
          </a:p>
          <a:p>
            <a:pPr eaLnBrk="1" hangingPunct="1">
              <a:defRPr/>
            </a:pPr>
            <a:r>
              <a:rPr lang="cs-CZ" altLang="cs-CZ" sz="1800" kern="0" dirty="0" err="1">
                <a:solidFill>
                  <a:srgbClr val="808080"/>
                </a:solidFill>
                <a:latin typeface="Verdana"/>
              </a:rPr>
              <a:t>rsoukup</a:t>
            </a:r>
            <a:r>
              <a:rPr lang="en-US" altLang="cs-CZ" sz="1800" kern="0" dirty="0">
                <a:solidFill>
                  <a:srgbClr val="808080"/>
                </a:solidFill>
                <a:latin typeface="Verdana"/>
              </a:rPr>
              <a:t>@</a:t>
            </a:r>
            <a:r>
              <a:rPr lang="cs-CZ" altLang="cs-CZ" sz="1800" kern="0" dirty="0">
                <a:solidFill>
                  <a:srgbClr val="808080"/>
                </a:solidFill>
                <a:latin typeface="Verdana"/>
              </a:rPr>
              <a:t>ket.zcu.cz</a:t>
            </a:r>
            <a:endParaRPr lang="en-US" altLang="cs-CZ" sz="1800" kern="0" dirty="0">
              <a:solidFill>
                <a:srgbClr val="808080"/>
              </a:solidFill>
              <a:latin typeface="Verdana"/>
            </a:endParaRPr>
          </a:p>
          <a:p>
            <a:pPr eaLnBrk="1" hangingPunct="1">
              <a:defRPr/>
            </a:pPr>
            <a:r>
              <a:rPr lang="cs-CZ" altLang="cs-CZ" sz="1800" kern="0" dirty="0">
                <a:solidFill>
                  <a:srgbClr val="808080"/>
                </a:solidFill>
                <a:latin typeface="Verdana"/>
              </a:rPr>
              <a:t>+420377634542</a:t>
            </a:r>
            <a:endParaRPr lang="en-US" altLang="cs-CZ" sz="1800" kern="0" dirty="0">
              <a:solidFill>
                <a:srgbClr val="808080"/>
              </a:solidFill>
              <a:latin typeface="Verdana"/>
            </a:endParaRPr>
          </a:p>
        </p:txBody>
      </p:sp>
      <p:pic>
        <p:nvPicPr>
          <p:cNvPr id="8" name="Picture 9" descr="fel_en_RG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87888" y="4969604"/>
            <a:ext cx="2808312" cy="1095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School\PhD\TimeSheets &amp; Bureaucracy\_University graphics\Logos &amp; Graphics ZCU, FEL, RICE\Logo_RICE_final.emf"/>
          <p:cNvPicPr>
            <a:picLocks noChangeAspect="1" noChangeArrowheads="1"/>
          </p:cNvPicPr>
          <p:nvPr/>
        </p:nvPicPr>
        <p:blipFill>
          <a:blip r:embed="rId4"/>
          <a:srcRect/>
          <a:stretch>
            <a:fillRect/>
          </a:stretch>
        </p:blipFill>
        <p:spPr bwMode="auto">
          <a:xfrm>
            <a:off x="8299503" y="5297926"/>
            <a:ext cx="2082986" cy="506625"/>
          </a:xfrm>
          <a:prstGeom prst="rect">
            <a:avLst/>
          </a:prstGeom>
          <a:noFill/>
          <a:ln w="9525">
            <a:noFill/>
            <a:miter lim="800000"/>
            <a:headEnd/>
            <a:tailEnd/>
          </a:ln>
        </p:spPr>
      </p:pic>
      <p:sp>
        <p:nvSpPr>
          <p:cNvPr id="10" name="Rectangle 2"/>
          <p:cNvSpPr txBox="1">
            <a:spLocks noChangeArrowheads="1"/>
          </p:cNvSpPr>
          <p:nvPr/>
        </p:nvSpPr>
        <p:spPr bwMode="auto">
          <a:xfrm>
            <a:off x="0" y="3144887"/>
            <a:ext cx="12220559" cy="1261884"/>
          </a:xfrm>
          <a:prstGeom prst="rect">
            <a:avLst/>
          </a:prstGeom>
          <a:gradFill rotWithShape="1">
            <a:gsLst>
              <a:gs pos="0">
                <a:srgbClr val="2F396B"/>
              </a:gs>
              <a:gs pos="100000">
                <a:srgbClr val="4A5CA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3600" b="1" i="1">
                <a:solidFill>
                  <a:schemeClr val="bg1"/>
                </a:solidFill>
                <a:latin typeface="+mj-lt"/>
                <a:ea typeface="+mj-ea"/>
                <a:cs typeface="+mj-cs"/>
              </a:defRPr>
            </a:lvl1pPr>
            <a:lvl2pPr algn="ctr" rtl="0" eaLnBrk="0" fontAlgn="base" hangingPunct="0">
              <a:spcBef>
                <a:spcPct val="0"/>
              </a:spcBef>
              <a:spcAft>
                <a:spcPct val="0"/>
              </a:spcAft>
              <a:defRPr sz="3600" b="1" i="1">
                <a:solidFill>
                  <a:schemeClr val="bg1"/>
                </a:solidFill>
                <a:latin typeface="Verdana" pitchFamily="34" charset="0"/>
              </a:defRPr>
            </a:lvl2pPr>
            <a:lvl3pPr algn="ctr" rtl="0" eaLnBrk="0" fontAlgn="base" hangingPunct="0">
              <a:spcBef>
                <a:spcPct val="0"/>
              </a:spcBef>
              <a:spcAft>
                <a:spcPct val="0"/>
              </a:spcAft>
              <a:defRPr sz="3600" b="1" i="1">
                <a:solidFill>
                  <a:schemeClr val="bg1"/>
                </a:solidFill>
                <a:latin typeface="Verdana" pitchFamily="34" charset="0"/>
              </a:defRPr>
            </a:lvl3pPr>
            <a:lvl4pPr algn="ctr" rtl="0" eaLnBrk="0" fontAlgn="base" hangingPunct="0">
              <a:spcBef>
                <a:spcPct val="0"/>
              </a:spcBef>
              <a:spcAft>
                <a:spcPct val="0"/>
              </a:spcAft>
              <a:defRPr sz="3600" b="1" i="1">
                <a:solidFill>
                  <a:schemeClr val="bg1"/>
                </a:solidFill>
                <a:latin typeface="Verdana" pitchFamily="34" charset="0"/>
              </a:defRPr>
            </a:lvl4pPr>
            <a:lvl5pPr algn="ctr" rtl="0" eaLnBrk="0" fontAlgn="base" hangingPunct="0">
              <a:spcBef>
                <a:spcPct val="0"/>
              </a:spcBef>
              <a:spcAft>
                <a:spcPct val="0"/>
              </a:spcAft>
              <a:defRPr sz="3600" b="1" i="1">
                <a:solidFill>
                  <a:schemeClr val="bg1"/>
                </a:solidFill>
                <a:latin typeface="Verdana" pitchFamily="34" charset="0"/>
              </a:defRPr>
            </a:lvl5pPr>
            <a:lvl6pPr marL="457200" algn="ctr" rtl="0" fontAlgn="base">
              <a:spcBef>
                <a:spcPct val="0"/>
              </a:spcBef>
              <a:spcAft>
                <a:spcPct val="0"/>
              </a:spcAft>
              <a:defRPr sz="3600" b="1" i="1">
                <a:solidFill>
                  <a:schemeClr val="bg1"/>
                </a:solidFill>
                <a:latin typeface="Verdana" pitchFamily="34" charset="0"/>
              </a:defRPr>
            </a:lvl6pPr>
            <a:lvl7pPr marL="914400" algn="ctr" rtl="0" fontAlgn="base">
              <a:spcBef>
                <a:spcPct val="0"/>
              </a:spcBef>
              <a:spcAft>
                <a:spcPct val="0"/>
              </a:spcAft>
              <a:defRPr sz="3600" b="1" i="1">
                <a:solidFill>
                  <a:schemeClr val="bg1"/>
                </a:solidFill>
                <a:latin typeface="Verdana" pitchFamily="34" charset="0"/>
              </a:defRPr>
            </a:lvl7pPr>
            <a:lvl8pPr marL="1371600" algn="ctr" rtl="0" fontAlgn="base">
              <a:spcBef>
                <a:spcPct val="0"/>
              </a:spcBef>
              <a:spcAft>
                <a:spcPct val="0"/>
              </a:spcAft>
              <a:defRPr sz="3600" b="1" i="1">
                <a:solidFill>
                  <a:schemeClr val="bg1"/>
                </a:solidFill>
                <a:latin typeface="Verdana" pitchFamily="34" charset="0"/>
              </a:defRPr>
            </a:lvl8pPr>
            <a:lvl9pPr marL="1828800" algn="ctr" rtl="0" fontAlgn="base">
              <a:spcBef>
                <a:spcPct val="0"/>
              </a:spcBef>
              <a:spcAft>
                <a:spcPct val="0"/>
              </a:spcAft>
              <a:defRPr sz="3600" b="1" i="1">
                <a:solidFill>
                  <a:schemeClr val="bg1"/>
                </a:solidFill>
                <a:latin typeface="Verdana" pitchFamily="34" charset="0"/>
              </a:defRPr>
            </a:lvl9pPr>
          </a:lstStyle>
          <a:p>
            <a:pPr eaLnBrk="1" hangingPunct="1">
              <a:defRPr/>
            </a:pPr>
            <a:endParaRPr lang="cs-CZ" altLang="cs-CZ" sz="2000" kern="0" dirty="0">
              <a:solidFill>
                <a:srgbClr val="FFFFFF"/>
              </a:solidFill>
              <a:latin typeface="Verdana"/>
            </a:endParaRPr>
          </a:p>
          <a:p>
            <a:pPr eaLnBrk="1" hangingPunct="1">
              <a:defRPr/>
            </a:pPr>
            <a:r>
              <a:rPr lang="cs-CZ" altLang="cs-CZ" kern="0" dirty="0" smtClean="0">
                <a:solidFill>
                  <a:srgbClr val="FFFFFF"/>
                </a:solidFill>
                <a:latin typeface="Verdana"/>
              </a:rPr>
              <a:t> </a:t>
            </a:r>
            <a:r>
              <a:rPr lang="en-US" altLang="cs-CZ" kern="0" dirty="0" smtClean="0">
                <a:solidFill>
                  <a:srgbClr val="FFFFFF"/>
                </a:solidFill>
                <a:latin typeface="Verdana"/>
              </a:rPr>
              <a:t>Thank </a:t>
            </a:r>
            <a:r>
              <a:rPr lang="en-US" altLang="cs-CZ" kern="0" dirty="0">
                <a:solidFill>
                  <a:srgbClr val="FFFFFF"/>
                </a:solidFill>
                <a:latin typeface="Verdana"/>
              </a:rPr>
              <a:t>you for your attention</a:t>
            </a:r>
          </a:p>
          <a:p>
            <a:pPr eaLnBrk="1" hangingPunct="1">
              <a:defRPr/>
            </a:pPr>
            <a:endParaRPr lang="en-US" altLang="cs-CZ" sz="2000" kern="0" dirty="0">
              <a:solidFill>
                <a:srgbClr val="FFFFFF"/>
              </a:solidFill>
              <a:latin typeface="Verdan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07174" y="1011224"/>
            <a:ext cx="2674954" cy="1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kupina 4"/>
          <p:cNvGrpSpPr/>
          <p:nvPr/>
        </p:nvGrpSpPr>
        <p:grpSpPr>
          <a:xfrm>
            <a:off x="9497302" y="3068960"/>
            <a:ext cx="2694698" cy="3422151"/>
            <a:chOff x="6938586" y="3337816"/>
            <a:chExt cx="1916131" cy="2619375"/>
          </a:xfrm>
        </p:grpSpPr>
        <p:pic>
          <p:nvPicPr>
            <p:cNvPr id="102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938586" y="3337816"/>
              <a:ext cx="1916131"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Šipka doprava 3"/>
            <p:cNvSpPr/>
            <p:nvPr/>
          </p:nvSpPr>
          <p:spPr>
            <a:xfrm rot="3381647">
              <a:off x="7134318" y="3905833"/>
              <a:ext cx="846266" cy="383844"/>
            </a:xfrm>
            <a:prstGeom prst="rightArrow">
              <a:avLst>
                <a:gd name="adj1" fmla="val 50000"/>
                <a:gd name="adj2" fmla="val 11639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aphicFrame>
        <p:nvGraphicFramePr>
          <p:cNvPr id="21" name="Group 156"/>
          <p:cNvGraphicFramePr>
            <a:graphicFrameLocks noGrp="1"/>
          </p:cNvGraphicFramePr>
          <p:nvPr>
            <p:extLst>
              <p:ext uri="{D42A27DB-BD31-4B8C-83A1-F6EECF244321}">
                <p14:modId xmlns:p14="http://schemas.microsoft.com/office/powerpoint/2010/main" val="2629629173"/>
              </p:ext>
            </p:extLst>
          </p:nvPr>
        </p:nvGraphicFramePr>
        <p:xfrm>
          <a:off x="335360" y="3367469"/>
          <a:ext cx="8568952" cy="3062480"/>
        </p:xfrm>
        <a:graphic>
          <a:graphicData uri="http://schemas.openxmlformats.org/drawingml/2006/table">
            <a:tbl>
              <a:tblPr/>
              <a:tblGrid>
                <a:gridCol w="8568952"/>
              </a:tblGrid>
              <a:tr h="376787">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0" lang="cs-CZ" sz="1550" b="1" i="0" u="none" strike="noStrike" cap="none" normalizeH="0" baseline="0" dirty="0" smtClean="0">
                          <a:ln>
                            <a:noFill/>
                          </a:ln>
                          <a:solidFill>
                            <a:srgbClr val="FFFFFF"/>
                          </a:solidFill>
                          <a:effectLst/>
                          <a:latin typeface="Arial" charset="0"/>
                          <a:cs typeface="Arial" charset="0"/>
                        </a:rPr>
                        <a:t>FACULTIES AT THE UNIVERSITY</a:t>
                      </a:r>
                      <a:endParaRPr kumimoji="0" lang="en-US" sz="1550" b="1" i="0" u="none" strike="noStrike" cap="none" normalizeH="0" baseline="0" dirty="0" smtClean="0">
                        <a:ln>
                          <a:noFill/>
                        </a:ln>
                        <a:solidFill>
                          <a:srgbClr val="FFFFFF"/>
                        </a:solidFill>
                        <a:effectLst/>
                        <a:latin typeface="Arial" charset="0"/>
                        <a:cs typeface="Arial" charset="0"/>
                      </a:endParaRPr>
                    </a:p>
                  </a:txBody>
                  <a:tcPr marL="91455" marR="91455" marT="72010" marB="720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8800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Calibri" pitchFamily="34" charset="0"/>
                        </a:rPr>
                        <a:t>Faculty of Applied Sciences</a:t>
                      </a:r>
                      <a:endParaRPr kumimoji="0" lang="cs-CZ" sz="1600" b="0" i="0" u="none" strike="noStrike" cap="none" normalizeH="0" baseline="0" dirty="0" smtClean="0">
                        <a:ln>
                          <a:noFill/>
                        </a:ln>
                        <a:solidFill>
                          <a:schemeClr val="tx1"/>
                        </a:solidFill>
                        <a:effectLst/>
                        <a:latin typeface="Calibri"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8800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Calibri" pitchFamily="34" charset="0"/>
                        </a:rPr>
                        <a:t>Faculty of Economics</a:t>
                      </a:r>
                      <a:endParaRPr kumimoji="0" lang="cs-CZ" sz="1600" b="0" i="0" u="none" strike="noStrike" cap="none" normalizeH="0" baseline="0" dirty="0" smtClean="0">
                        <a:ln>
                          <a:noFill/>
                        </a:ln>
                        <a:solidFill>
                          <a:schemeClr val="tx1"/>
                        </a:solidFill>
                        <a:effectLst/>
                        <a:latin typeface="Calibri"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8800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Calibri" pitchFamily="34" charset="0"/>
                        </a:rPr>
                        <a:t>Faculty of Electrical Engineering</a:t>
                      </a:r>
                      <a:r>
                        <a:rPr kumimoji="0" lang="cs-CZ" sz="1600" b="1" i="0" u="none" strike="noStrike" cap="none" normalizeH="0" baseline="0" dirty="0" smtClean="0">
                          <a:ln>
                            <a:noFill/>
                          </a:ln>
                          <a:solidFill>
                            <a:schemeClr val="tx1"/>
                          </a:solidFill>
                          <a:effectLst/>
                          <a:latin typeface="Calibri" pitchFamily="34" charset="0"/>
                        </a:rPr>
                        <a:t> (FEE)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r>
              <a:tr h="28800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Calibri" pitchFamily="34" charset="0"/>
                        </a:rPr>
                        <a:t>Faculty of Education</a:t>
                      </a:r>
                      <a:endParaRPr kumimoji="0" lang="cs-CZ" sz="1600" b="0" i="0" u="none" strike="noStrike" cap="none" normalizeH="0" baseline="0" dirty="0" smtClean="0">
                        <a:ln>
                          <a:noFill/>
                        </a:ln>
                        <a:solidFill>
                          <a:schemeClr val="tx1"/>
                        </a:solidFill>
                        <a:effectLst/>
                        <a:latin typeface="Calibri"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8800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Calibri" pitchFamily="34" charset="0"/>
                        </a:rPr>
                        <a:t>Faculty of Law</a:t>
                      </a:r>
                      <a:endParaRPr kumimoji="0" lang="cs-CZ" sz="1600" b="0" i="0" u="none" strike="noStrike" cap="none" normalizeH="0" baseline="0" dirty="0" smtClean="0">
                        <a:ln>
                          <a:noFill/>
                        </a:ln>
                        <a:solidFill>
                          <a:schemeClr val="tx1"/>
                        </a:solidFill>
                        <a:effectLst/>
                        <a:latin typeface="Calibri"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8800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Calibri" pitchFamily="34" charset="0"/>
                        </a:rPr>
                        <a:t>Faculty of Mechanical Engineering</a:t>
                      </a:r>
                      <a:endParaRPr kumimoji="0" lang="cs-CZ" sz="1600" b="0" i="0" u="none" strike="noStrike" cap="none" normalizeH="0" baseline="0" dirty="0" smtClean="0">
                        <a:ln>
                          <a:noFill/>
                        </a:ln>
                        <a:solidFill>
                          <a:schemeClr val="tx1"/>
                        </a:solidFill>
                        <a:effectLst/>
                        <a:latin typeface="Calibri"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8800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Calibri" pitchFamily="34" charset="0"/>
                        </a:rPr>
                        <a:t>Faculty of Health Care Studies</a:t>
                      </a:r>
                      <a:endParaRPr kumimoji="0" lang="cs-CZ" sz="1600" b="0" i="0" u="none" strike="noStrike" cap="none" normalizeH="0" baseline="0" dirty="0" smtClean="0">
                        <a:ln>
                          <a:noFill/>
                        </a:ln>
                        <a:solidFill>
                          <a:schemeClr val="tx1"/>
                        </a:solidFill>
                        <a:effectLst/>
                        <a:latin typeface="Calibri"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8800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cs-CZ" sz="1600" b="0" i="0" u="none" strike="noStrike" cap="none" normalizeH="0" baseline="0" dirty="0" err="1" smtClean="0">
                          <a:ln>
                            <a:noFill/>
                          </a:ln>
                          <a:solidFill>
                            <a:schemeClr val="tx1"/>
                          </a:solidFill>
                          <a:effectLst/>
                          <a:latin typeface="Calibri" pitchFamily="34" charset="0"/>
                        </a:rPr>
                        <a:t>Faculty</a:t>
                      </a:r>
                      <a:r>
                        <a:rPr kumimoji="0" lang="cs-CZ" sz="1600" b="0" i="0" u="none" strike="noStrike" cap="none" normalizeH="0" baseline="0" dirty="0" smtClean="0">
                          <a:ln>
                            <a:noFill/>
                          </a:ln>
                          <a:solidFill>
                            <a:schemeClr val="tx1"/>
                          </a:solidFill>
                          <a:effectLst/>
                          <a:latin typeface="Calibri" pitchFamily="34" charset="0"/>
                        </a:rPr>
                        <a:t> </a:t>
                      </a:r>
                      <a:r>
                        <a:rPr kumimoji="0" lang="en-US" sz="1600" b="0" i="0" u="none" strike="noStrike" cap="none" normalizeH="0" baseline="0" dirty="0" smtClean="0">
                          <a:ln>
                            <a:noFill/>
                          </a:ln>
                          <a:solidFill>
                            <a:schemeClr val="tx1"/>
                          </a:solidFill>
                          <a:effectLst/>
                          <a:latin typeface="Calibri" pitchFamily="34" charset="0"/>
                        </a:rPr>
                        <a:t>of Art and Design</a:t>
                      </a:r>
                      <a:endParaRPr kumimoji="0" lang="cs-CZ" sz="1600" b="0" i="0" u="none" strike="noStrike" cap="none" normalizeH="0" baseline="0" dirty="0" smtClean="0">
                        <a:ln>
                          <a:noFill/>
                        </a:ln>
                        <a:solidFill>
                          <a:schemeClr val="tx1"/>
                        </a:solidFill>
                        <a:effectLst/>
                        <a:latin typeface="Calibri"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graphicFrame>
        <p:nvGraphicFramePr>
          <p:cNvPr id="26" name="Group 149"/>
          <p:cNvGraphicFramePr>
            <a:graphicFrameLocks noGrp="1"/>
          </p:cNvGraphicFramePr>
          <p:nvPr>
            <p:extLst>
              <p:ext uri="{D42A27DB-BD31-4B8C-83A1-F6EECF244321}">
                <p14:modId xmlns:p14="http://schemas.microsoft.com/office/powerpoint/2010/main" val="439319345"/>
              </p:ext>
            </p:extLst>
          </p:nvPr>
        </p:nvGraphicFramePr>
        <p:xfrm>
          <a:off x="335360" y="1276441"/>
          <a:ext cx="8568952" cy="2011680"/>
        </p:xfrm>
        <a:graphic>
          <a:graphicData uri="http://schemas.openxmlformats.org/drawingml/2006/table">
            <a:tbl>
              <a:tblPr/>
              <a:tblGrid>
                <a:gridCol w="3789388"/>
                <a:gridCol w="4779564"/>
              </a:tblGrid>
              <a:tr h="324000">
                <a:tc>
                  <a:txBody>
                    <a:bodyPr/>
                    <a:lstStyle/>
                    <a:p>
                      <a:pPr marL="0" marR="0" lvl="0" indent="0" algn="l" defTabSz="1006475" rtl="0" eaLnBrk="1" fontAlgn="base" latinLnBrk="0" hangingPunct="1">
                        <a:lnSpc>
                          <a:spcPct val="100000"/>
                        </a:lnSpc>
                        <a:spcBef>
                          <a:spcPct val="0"/>
                        </a:spcBef>
                        <a:spcAft>
                          <a:spcPct val="0"/>
                        </a:spcAft>
                        <a:buClrTx/>
                        <a:buSzTx/>
                        <a:buFont typeface="Arial" charset="0"/>
                        <a:buNone/>
                        <a:tabLst/>
                      </a:pPr>
                      <a:r>
                        <a:rPr kumimoji="0" lang="en-US" sz="1600" b="0" i="0" u="none" strike="noStrike" cap="none" normalizeH="0" baseline="0" noProof="0" dirty="0" err="1" smtClean="0">
                          <a:ln>
                            <a:noFill/>
                          </a:ln>
                          <a:solidFill>
                            <a:srgbClr val="000000"/>
                          </a:solidFill>
                          <a:effectLst/>
                          <a:latin typeface="Calibri" pitchFamily="34" charset="0"/>
                          <a:cs typeface="Arial" charset="0"/>
                        </a:rPr>
                        <a:t>Cit</a:t>
                      </a:r>
                      <a:r>
                        <a:rPr kumimoji="0" lang="cs-CZ" sz="1600" b="0" i="0" u="none" strike="noStrike" cap="none" normalizeH="0" baseline="0" noProof="0" dirty="0" smtClean="0">
                          <a:ln>
                            <a:noFill/>
                          </a:ln>
                          <a:solidFill>
                            <a:srgbClr val="000000"/>
                          </a:solidFill>
                          <a:effectLst/>
                          <a:latin typeface="Calibri" pitchFamily="34" charset="0"/>
                          <a:cs typeface="Arial" charset="0"/>
                        </a:rPr>
                        <a:t>y</a:t>
                      </a:r>
                      <a:endParaRPr kumimoji="0" lang="en-US" sz="1600" b="0" i="0" u="none" strike="noStrike" cap="none" normalizeH="0" baseline="0" noProof="0" dirty="0" smtClean="0">
                        <a:ln>
                          <a:noFill/>
                        </a:ln>
                        <a:solidFill>
                          <a:srgbClr val="000000"/>
                        </a:solidFill>
                        <a:effectLst/>
                        <a:latin typeface="Calibri" pitchFamily="34"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1006475" rtl="0" eaLnBrk="1" fontAlgn="base" latinLnBrk="0" hangingPunct="1">
                        <a:lnSpc>
                          <a:spcPct val="100000"/>
                        </a:lnSpc>
                        <a:spcBef>
                          <a:spcPct val="0"/>
                        </a:spcBef>
                        <a:spcAft>
                          <a:spcPct val="0"/>
                        </a:spcAft>
                        <a:buClrTx/>
                        <a:buSzTx/>
                        <a:buFont typeface="Arial" charset="0"/>
                        <a:buNone/>
                        <a:tabLst/>
                      </a:pPr>
                      <a:r>
                        <a:rPr kumimoji="0" lang="cs-CZ" sz="1600" b="0" i="0" u="none" strike="noStrike" cap="none" normalizeH="0" baseline="0" noProof="0" dirty="0" err="1" smtClean="0">
                          <a:ln>
                            <a:noFill/>
                          </a:ln>
                          <a:solidFill>
                            <a:srgbClr val="000000"/>
                          </a:solidFill>
                          <a:effectLst/>
                          <a:latin typeface="Calibri" pitchFamily="34" charset="0"/>
                          <a:cs typeface="Arial" charset="0"/>
                        </a:rPr>
                        <a:t>Pilsen</a:t>
                      </a:r>
                      <a:r>
                        <a:rPr kumimoji="0" lang="cs-CZ" sz="1600" b="0" i="0" u="none" strike="noStrike" cap="none" normalizeH="0" baseline="0" noProof="0" dirty="0" smtClean="0">
                          <a:ln>
                            <a:noFill/>
                          </a:ln>
                          <a:solidFill>
                            <a:srgbClr val="000000"/>
                          </a:solidFill>
                          <a:effectLst/>
                          <a:latin typeface="Calibri" pitchFamily="34" charset="0"/>
                          <a:cs typeface="Arial" charset="0"/>
                        </a:rPr>
                        <a:t> (CZ)</a:t>
                      </a:r>
                      <a:endParaRPr kumimoji="0" lang="en-US" sz="1600" b="0" i="0" u="none" strike="noStrike" cap="none" normalizeH="0" baseline="0" noProof="0" dirty="0" smtClean="0">
                        <a:ln>
                          <a:noFill/>
                        </a:ln>
                        <a:solidFill>
                          <a:srgbClr val="000000"/>
                        </a:solidFill>
                        <a:effectLst/>
                        <a:latin typeface="Calibri" pitchFamily="34"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24000">
                <a:tc>
                  <a:txBody>
                    <a:bodyPr/>
                    <a:lstStyle/>
                    <a:p>
                      <a:pPr marL="0" marR="0" lvl="0" indent="0" algn="l" defTabSz="1006475" rtl="0" eaLnBrk="1" fontAlgn="base" latinLnBrk="0" hangingPunct="1">
                        <a:lnSpc>
                          <a:spcPct val="100000"/>
                        </a:lnSpc>
                        <a:spcBef>
                          <a:spcPct val="0"/>
                        </a:spcBef>
                        <a:spcAft>
                          <a:spcPct val="0"/>
                        </a:spcAft>
                        <a:buClrTx/>
                        <a:buSzTx/>
                        <a:buFont typeface="Arial" charset="0"/>
                        <a:buNone/>
                        <a:tabLst/>
                      </a:pPr>
                      <a:r>
                        <a:rPr kumimoji="0" lang="en-US" sz="1600" b="0" i="0" u="none" strike="noStrike" cap="none" normalizeH="0" baseline="0" noProof="0" dirty="0" smtClean="0">
                          <a:ln>
                            <a:noFill/>
                          </a:ln>
                          <a:solidFill>
                            <a:srgbClr val="000000"/>
                          </a:solidFill>
                          <a:effectLst/>
                          <a:latin typeface="Calibri" pitchFamily="34" charset="0"/>
                          <a:cs typeface="Arial" charset="0"/>
                        </a:rPr>
                        <a:t>Founded in year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1006475" rtl="0" eaLnBrk="1" fontAlgn="base" latinLnBrk="0" hangingPunct="1">
                        <a:lnSpc>
                          <a:spcPct val="100000"/>
                        </a:lnSpc>
                        <a:spcBef>
                          <a:spcPct val="0"/>
                        </a:spcBef>
                        <a:spcAft>
                          <a:spcPct val="0"/>
                        </a:spcAft>
                        <a:buClrTx/>
                        <a:buSzTx/>
                        <a:buFont typeface="Arial" charset="0"/>
                        <a:buNone/>
                        <a:tabLst/>
                      </a:pPr>
                      <a:r>
                        <a:rPr kumimoji="0" lang="en-US" sz="1600" b="0" i="0" u="none" strike="noStrike" cap="none" normalizeH="0" baseline="0" noProof="0" dirty="0" smtClean="0">
                          <a:ln>
                            <a:noFill/>
                          </a:ln>
                          <a:solidFill>
                            <a:srgbClr val="000000"/>
                          </a:solidFill>
                          <a:effectLst/>
                          <a:latin typeface="Calibri" pitchFamily="34" charset="0"/>
                          <a:cs typeface="Arial" charset="0"/>
                        </a:rPr>
                        <a:t>1991 (1950)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24000">
                <a:tc>
                  <a:txBody>
                    <a:bodyPr/>
                    <a:lstStyle/>
                    <a:p>
                      <a:pPr marL="0" marR="0" lvl="0" indent="0" algn="l" defTabSz="1006475" rtl="0" eaLnBrk="1" fontAlgn="base" latinLnBrk="0" hangingPunct="1">
                        <a:lnSpc>
                          <a:spcPct val="100000"/>
                        </a:lnSpc>
                        <a:spcBef>
                          <a:spcPct val="0"/>
                        </a:spcBef>
                        <a:spcAft>
                          <a:spcPct val="0"/>
                        </a:spcAft>
                        <a:buClrTx/>
                        <a:buSzTx/>
                        <a:buFont typeface="Arial" charset="0"/>
                        <a:buNone/>
                        <a:tabLst/>
                      </a:pPr>
                      <a:r>
                        <a:rPr kumimoji="0" lang="en-US" sz="1600" b="0" i="0" u="none" strike="noStrike" cap="none" normalizeH="0" baseline="0" noProof="0" dirty="0" smtClean="0">
                          <a:ln>
                            <a:noFill/>
                          </a:ln>
                          <a:solidFill>
                            <a:srgbClr val="000000"/>
                          </a:solidFill>
                          <a:effectLst/>
                          <a:latin typeface="Calibri" pitchFamily="34" charset="0"/>
                          <a:cs typeface="Arial" charset="0"/>
                        </a:rPr>
                        <a:t>Number of employees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noProof="0" dirty="0" smtClean="0">
                          <a:ln>
                            <a:noFill/>
                          </a:ln>
                          <a:solidFill>
                            <a:srgbClr val="000000"/>
                          </a:solidFill>
                          <a:effectLst/>
                          <a:latin typeface="+mn-lt"/>
                          <a:ea typeface="+mn-ea"/>
                          <a:cs typeface="+mn-cs"/>
                        </a:rPr>
                        <a:t>2032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24000">
                <a:tc>
                  <a:txBody>
                    <a:bodyPr/>
                    <a:lstStyle/>
                    <a:p>
                      <a:pPr marL="0" marR="0" lvl="0" indent="0" algn="l" defTabSz="1006475" rtl="0" eaLnBrk="1" fontAlgn="base" latinLnBrk="0" hangingPunct="1">
                        <a:lnSpc>
                          <a:spcPct val="100000"/>
                        </a:lnSpc>
                        <a:spcBef>
                          <a:spcPct val="0"/>
                        </a:spcBef>
                        <a:spcAft>
                          <a:spcPct val="0"/>
                        </a:spcAft>
                        <a:buClrTx/>
                        <a:buSzTx/>
                        <a:buFont typeface="Arial" charset="0"/>
                        <a:buNone/>
                        <a:tabLst/>
                      </a:pPr>
                      <a:r>
                        <a:rPr kumimoji="0" lang="en-US" sz="1600" b="0" i="0" u="none" strike="noStrike" cap="none" normalizeH="0" baseline="0" noProof="0" dirty="0" smtClean="0">
                          <a:ln>
                            <a:noFill/>
                          </a:ln>
                          <a:solidFill>
                            <a:srgbClr val="000000"/>
                          </a:solidFill>
                          <a:effectLst/>
                          <a:latin typeface="Calibri" pitchFamily="34" charset="0"/>
                          <a:cs typeface="Arial" charset="0"/>
                        </a:rPr>
                        <a:t>Number of students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1006475" rtl="0" eaLnBrk="1" fontAlgn="base" latinLnBrk="0" hangingPunct="1">
                        <a:lnSpc>
                          <a:spcPct val="100000"/>
                        </a:lnSpc>
                        <a:spcBef>
                          <a:spcPct val="0"/>
                        </a:spcBef>
                        <a:spcAft>
                          <a:spcPct val="0"/>
                        </a:spcAft>
                        <a:buClrTx/>
                        <a:buSzTx/>
                        <a:buFont typeface="Arial" charset="0"/>
                        <a:buNone/>
                        <a:tabLst/>
                      </a:pPr>
                      <a:r>
                        <a:rPr kumimoji="0" lang="en-US" sz="1600" b="0" i="0" u="none" strike="noStrike" cap="none" normalizeH="0" baseline="0" noProof="0" dirty="0" smtClean="0">
                          <a:ln>
                            <a:noFill/>
                          </a:ln>
                          <a:solidFill>
                            <a:srgbClr val="000000"/>
                          </a:solidFill>
                          <a:effectLst/>
                          <a:latin typeface="Calibri" pitchFamily="34" charset="0"/>
                          <a:cs typeface="Arial" charset="0"/>
                        </a:rPr>
                        <a:t>14 500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24000">
                <a:tc>
                  <a:txBody>
                    <a:bodyPr/>
                    <a:lstStyle/>
                    <a:p>
                      <a:pPr marL="0" marR="0" lvl="0" indent="0" algn="l" defTabSz="1006475" rtl="0" eaLnBrk="1" fontAlgn="base" latinLnBrk="0" hangingPunct="1">
                        <a:lnSpc>
                          <a:spcPct val="100000"/>
                        </a:lnSpc>
                        <a:spcBef>
                          <a:spcPct val="0"/>
                        </a:spcBef>
                        <a:spcAft>
                          <a:spcPct val="0"/>
                        </a:spcAft>
                        <a:buClrTx/>
                        <a:buSzTx/>
                        <a:buFont typeface="Arial" charset="0"/>
                        <a:buNone/>
                        <a:tabLst/>
                      </a:pPr>
                      <a:r>
                        <a:rPr kumimoji="0" lang="en-US" sz="1600" b="0" i="0" u="none" strike="noStrike" cap="none" normalizeH="0" baseline="0" noProof="0" dirty="0" smtClean="0">
                          <a:ln>
                            <a:noFill/>
                          </a:ln>
                          <a:solidFill>
                            <a:srgbClr val="000000"/>
                          </a:solidFill>
                          <a:effectLst/>
                          <a:latin typeface="Calibri" pitchFamily="34" charset="0"/>
                          <a:cs typeface="Arial" charset="0"/>
                        </a:rPr>
                        <a:t>Annual sales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1006475" rtl="0" eaLnBrk="1" fontAlgn="base" latinLnBrk="0" hangingPunct="1">
                        <a:lnSpc>
                          <a:spcPct val="100000"/>
                        </a:lnSpc>
                        <a:spcBef>
                          <a:spcPct val="0"/>
                        </a:spcBef>
                        <a:spcAft>
                          <a:spcPct val="0"/>
                        </a:spcAft>
                        <a:buClrTx/>
                        <a:buSzTx/>
                        <a:buFont typeface="Arial" charset="0"/>
                        <a:buNone/>
                        <a:tabLst/>
                      </a:pPr>
                      <a:r>
                        <a:rPr kumimoji="0" lang="en-US" sz="1600" b="0" i="0" u="none" strike="noStrike" cap="none" normalizeH="0" baseline="0" noProof="0" dirty="0" smtClean="0">
                          <a:ln>
                            <a:noFill/>
                          </a:ln>
                          <a:solidFill>
                            <a:srgbClr val="000000"/>
                          </a:solidFill>
                          <a:effectLst/>
                          <a:latin typeface="Calibri" pitchFamily="34" charset="0"/>
                          <a:cs typeface="Arial" charset="0"/>
                        </a:rPr>
                        <a:t>79 million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24000">
                <a:tc>
                  <a:txBody>
                    <a:bodyPr/>
                    <a:lstStyle/>
                    <a:p>
                      <a:pPr marL="0" marR="0" lvl="0" indent="0" algn="l" defTabSz="1006475" rtl="0" eaLnBrk="1" fontAlgn="base" latinLnBrk="0" hangingPunct="1">
                        <a:lnSpc>
                          <a:spcPct val="100000"/>
                        </a:lnSpc>
                        <a:spcBef>
                          <a:spcPct val="0"/>
                        </a:spcBef>
                        <a:spcAft>
                          <a:spcPct val="0"/>
                        </a:spcAft>
                        <a:buClrTx/>
                        <a:buSzTx/>
                        <a:buFont typeface="Arial" charset="0"/>
                        <a:buNone/>
                        <a:tabLst/>
                      </a:pPr>
                      <a:r>
                        <a:rPr kumimoji="0" lang="en-US" sz="1600" b="0" i="0" u="none" strike="noStrike" cap="none" normalizeH="0" baseline="0" noProof="0" dirty="0" smtClean="0">
                          <a:ln>
                            <a:noFill/>
                          </a:ln>
                          <a:solidFill>
                            <a:srgbClr val="000000"/>
                          </a:solidFill>
                          <a:effectLst/>
                          <a:latin typeface="Calibri" pitchFamily="34" charset="0"/>
                          <a:cs typeface="Arial" charset="0"/>
                        </a:rPr>
                        <a:t>Core business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1006475" rtl="0" eaLnBrk="1" fontAlgn="base" latinLnBrk="0" hangingPunct="1">
                        <a:lnSpc>
                          <a:spcPct val="100000"/>
                        </a:lnSpc>
                        <a:spcBef>
                          <a:spcPct val="0"/>
                        </a:spcBef>
                        <a:spcAft>
                          <a:spcPct val="0"/>
                        </a:spcAft>
                        <a:buClrTx/>
                        <a:buSzTx/>
                        <a:buFont typeface="Arial" charset="0"/>
                        <a:buNone/>
                        <a:tabLst/>
                      </a:pPr>
                      <a:r>
                        <a:rPr kumimoji="0" lang="en-US" sz="1600" b="0" i="0" u="none" strike="noStrike" cap="none" normalizeH="0" baseline="0" noProof="0" dirty="0" smtClean="0">
                          <a:ln>
                            <a:noFill/>
                          </a:ln>
                          <a:solidFill>
                            <a:srgbClr val="000000"/>
                          </a:solidFill>
                          <a:effectLst/>
                          <a:latin typeface="Calibri" pitchFamily="34" charset="0"/>
                          <a:cs typeface="Arial" charset="0"/>
                        </a:rPr>
                        <a:t>University, Research institute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14" name="Rectangle 123"/>
          <p:cNvSpPr>
            <a:spLocks noChangeArrowheads="1"/>
          </p:cNvSpPr>
          <p:nvPr/>
        </p:nvSpPr>
        <p:spPr bwMode="auto">
          <a:xfrm>
            <a:off x="335360" y="245849"/>
            <a:ext cx="6624637" cy="400110"/>
          </a:xfrm>
          <a:prstGeom prst="rect">
            <a:avLst/>
          </a:prstGeom>
          <a:noFill/>
          <a:ln w="9525">
            <a:noFill/>
            <a:miter lim="800000"/>
            <a:headEnd/>
            <a:tailEnd/>
          </a:ln>
        </p:spPr>
        <p:txBody>
          <a:bodyPr anchor="ctr">
            <a:spAutoFit/>
          </a:bodyPr>
          <a:lstStyle/>
          <a:p>
            <a:pPr fontAlgn="base">
              <a:spcBef>
                <a:spcPct val="0"/>
              </a:spcBef>
              <a:spcAft>
                <a:spcPct val="0"/>
              </a:spcAft>
            </a:pPr>
            <a:r>
              <a:rPr lang="cs-CZ" sz="2000" b="1" i="1" dirty="0">
                <a:solidFill>
                  <a:prstClr val="white"/>
                </a:solidFill>
                <a:latin typeface="Verdana" pitchFamily="34" charset="0"/>
              </a:rPr>
              <a:t>1. </a:t>
            </a:r>
            <a:r>
              <a:rPr lang="en-US" sz="2000" b="1" i="1" dirty="0">
                <a:solidFill>
                  <a:prstClr val="white"/>
                </a:solidFill>
                <a:latin typeface="Verdana" pitchFamily="34" charset="0"/>
              </a:rPr>
              <a:t>Short introduction </a:t>
            </a:r>
            <a:r>
              <a:rPr lang="cs-CZ" sz="2000" b="1" i="1" dirty="0">
                <a:solidFill>
                  <a:prstClr val="white"/>
                </a:solidFill>
                <a:latin typeface="Verdana" pitchFamily="34" charset="0"/>
              </a:rPr>
              <a:t>- </a:t>
            </a:r>
            <a:r>
              <a:rPr lang="en-US" sz="2000" b="1" i="1" dirty="0">
                <a:solidFill>
                  <a:prstClr val="white"/>
                </a:solidFill>
                <a:latin typeface="Verdana" pitchFamily="34" charset="0"/>
              </a:rPr>
              <a:t>UWB</a:t>
            </a:r>
          </a:p>
        </p:txBody>
      </p:sp>
      <p:grpSp>
        <p:nvGrpSpPr>
          <p:cNvPr id="16" name="Skupina 15"/>
          <p:cNvGrpSpPr/>
          <p:nvPr/>
        </p:nvGrpSpPr>
        <p:grpSpPr>
          <a:xfrm>
            <a:off x="9336360" y="106888"/>
            <a:ext cx="1109760" cy="469245"/>
            <a:chOff x="9540552" y="3429000"/>
            <a:chExt cx="2016125" cy="852487"/>
          </a:xfrm>
        </p:grpSpPr>
        <p:pic>
          <p:nvPicPr>
            <p:cNvPr id="17" name="Picture 2" descr="D:\School\PhD\Publication Output &amp; Reports\ESTC 2012\Poster\Logo UWB - invert.e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40552" y="3429000"/>
              <a:ext cx="1727200" cy="779462"/>
            </a:xfrm>
            <a:prstGeom prst="rect">
              <a:avLst/>
            </a:prstGeom>
            <a:noFill/>
            <a:ln w="9525">
              <a:noFill/>
              <a:miter lim="800000"/>
              <a:headEnd/>
              <a:tailEnd/>
            </a:ln>
          </p:spPr>
        </p:pic>
        <p:pic>
          <p:nvPicPr>
            <p:cNvPr id="18" name="Picture 3" descr="D:\School\PhD\TimeSheets &amp; Bureaucracy\_University graphics\Logo_RICE_final - invert -slv.em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835952" y="4105275"/>
              <a:ext cx="720725" cy="176212"/>
            </a:xfrm>
            <a:prstGeom prst="rect">
              <a:avLst/>
            </a:prstGeom>
            <a:noFill/>
            <a:ln w="9525">
              <a:noFill/>
              <a:miter lim="800000"/>
              <a:headEnd/>
              <a:tailEnd/>
            </a:ln>
          </p:spPr>
        </p:pic>
      </p:grpSp>
      <p:sp>
        <p:nvSpPr>
          <p:cNvPr id="2" name="TextovéPole 1"/>
          <p:cNvSpPr txBox="1"/>
          <p:nvPr/>
        </p:nvSpPr>
        <p:spPr>
          <a:xfrm>
            <a:off x="10378824" y="3233036"/>
            <a:ext cx="1018227" cy="369332"/>
          </a:xfrm>
          <a:prstGeom prst="rect">
            <a:avLst/>
          </a:prstGeom>
          <a:solidFill>
            <a:srgbClr val="FFC000"/>
          </a:solidFill>
        </p:spPr>
        <p:txBody>
          <a:bodyPr wrap="none" rtlCol="0">
            <a:spAutoFit/>
          </a:bodyPr>
          <a:lstStyle/>
          <a:p>
            <a:r>
              <a:rPr lang="en-US" b="1" dirty="0" smtClean="0">
                <a:solidFill>
                  <a:schemeClr val="bg1"/>
                </a:solidFill>
              </a:rPr>
              <a:t>PILSEN</a:t>
            </a:r>
            <a:endParaRPr lang="cs-CZ" b="1" dirty="0">
              <a:solidFill>
                <a:schemeClr val="bg1"/>
              </a:solidFill>
            </a:endParaRPr>
          </a:p>
        </p:txBody>
      </p:sp>
      <p:pic>
        <p:nvPicPr>
          <p:cNvPr id="19" name="Picture 2" descr="https://encrypted-tbn2.gstatic.com/images?q=tbn:ANd9GcQ6Q66u3UrUT3gTxP9tQAbBzFdSsXODgrktSkgDbLpYGRh5lkc77Q"/>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061837" y="2835514"/>
            <a:ext cx="756023" cy="397522"/>
          </a:xfrm>
          <a:prstGeom prst="rect">
            <a:avLst/>
          </a:prstGeom>
          <a:noFill/>
          <a:ln w="31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ovéPole 19"/>
          <p:cNvSpPr txBox="1"/>
          <p:nvPr/>
        </p:nvSpPr>
        <p:spPr>
          <a:xfrm>
            <a:off x="263352" y="924969"/>
            <a:ext cx="3568797" cy="400110"/>
          </a:xfrm>
          <a:prstGeom prst="rect">
            <a:avLst/>
          </a:prstGeom>
          <a:noFill/>
        </p:spPr>
        <p:txBody>
          <a:bodyPr wrap="none" rtlCol="0">
            <a:spAutoFit/>
          </a:bodyPr>
          <a:lstStyle/>
          <a:p>
            <a:r>
              <a:rPr lang="en-US" sz="2000" b="1" dirty="0" smtClean="0">
                <a:solidFill>
                  <a:schemeClr val="tx2"/>
                </a:solidFill>
              </a:rPr>
              <a:t>University of West Bohemia</a:t>
            </a:r>
            <a:endParaRPr lang="en-US" sz="2000" b="1" dirty="0">
              <a:solidFill>
                <a:schemeClr val="tx2"/>
              </a:solidFill>
            </a:endParaRPr>
          </a:p>
        </p:txBody>
      </p:sp>
    </p:spTree>
    <p:extLst>
      <p:ext uri="{BB962C8B-B14F-4D97-AF65-F5344CB8AC3E}">
        <p14:creationId xmlns:p14="http://schemas.microsoft.com/office/powerpoint/2010/main" val="468257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Skupina 13"/>
          <p:cNvGrpSpPr/>
          <p:nvPr/>
        </p:nvGrpSpPr>
        <p:grpSpPr>
          <a:xfrm>
            <a:off x="9336360" y="106888"/>
            <a:ext cx="1109760" cy="469245"/>
            <a:chOff x="9540552" y="3429000"/>
            <a:chExt cx="2016125" cy="852487"/>
          </a:xfrm>
        </p:grpSpPr>
        <p:pic>
          <p:nvPicPr>
            <p:cNvPr id="15" name="Picture 2" descr="D:\School\PhD\Publication Output &amp; Reports\ESTC 2012\Poster\Logo UWB - invert.e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40552" y="3429000"/>
              <a:ext cx="1727200" cy="779462"/>
            </a:xfrm>
            <a:prstGeom prst="rect">
              <a:avLst/>
            </a:prstGeom>
            <a:noFill/>
            <a:ln w="9525">
              <a:noFill/>
              <a:miter lim="800000"/>
              <a:headEnd/>
              <a:tailEnd/>
            </a:ln>
          </p:spPr>
        </p:pic>
        <p:pic>
          <p:nvPicPr>
            <p:cNvPr id="16" name="Picture 3" descr="D:\School\PhD\TimeSheets &amp; Bureaucracy\_University graphics\Logo_RICE_final - invert -slv.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35952" y="4105275"/>
              <a:ext cx="720725" cy="176212"/>
            </a:xfrm>
            <a:prstGeom prst="rect">
              <a:avLst/>
            </a:prstGeom>
            <a:noFill/>
            <a:ln w="9525">
              <a:noFill/>
              <a:miter lim="800000"/>
              <a:headEnd/>
              <a:tailEnd/>
            </a:ln>
          </p:spPr>
        </p:pic>
      </p:grpSp>
      <p:sp>
        <p:nvSpPr>
          <p:cNvPr id="17" name="Rectangle 123"/>
          <p:cNvSpPr>
            <a:spLocks noChangeArrowheads="1"/>
          </p:cNvSpPr>
          <p:nvPr/>
        </p:nvSpPr>
        <p:spPr bwMode="auto">
          <a:xfrm>
            <a:off x="429647" y="279083"/>
            <a:ext cx="6624637" cy="400110"/>
          </a:xfrm>
          <a:prstGeom prst="rect">
            <a:avLst/>
          </a:prstGeom>
          <a:noFill/>
          <a:ln w="9525">
            <a:noFill/>
            <a:miter lim="800000"/>
            <a:headEnd/>
            <a:tailEnd/>
          </a:ln>
        </p:spPr>
        <p:txBody>
          <a:bodyPr anchor="ctr">
            <a:spAutoFit/>
          </a:bodyPr>
          <a:lstStyle/>
          <a:p>
            <a:pPr fontAlgn="base">
              <a:spcBef>
                <a:spcPct val="0"/>
              </a:spcBef>
              <a:spcAft>
                <a:spcPct val="0"/>
              </a:spcAft>
            </a:pPr>
            <a:r>
              <a:rPr lang="cs-CZ" sz="2000" b="1" i="1" dirty="0">
                <a:solidFill>
                  <a:prstClr val="white"/>
                </a:solidFill>
                <a:latin typeface="Verdana" pitchFamily="34" charset="0"/>
              </a:rPr>
              <a:t>1. </a:t>
            </a:r>
            <a:r>
              <a:rPr lang="en-US" sz="2000" b="1" i="1" dirty="0">
                <a:solidFill>
                  <a:prstClr val="white"/>
                </a:solidFill>
                <a:latin typeface="Verdana" pitchFamily="34" charset="0"/>
              </a:rPr>
              <a:t>Short introduction </a:t>
            </a:r>
            <a:r>
              <a:rPr lang="cs-CZ" sz="2000" b="1" i="1" dirty="0">
                <a:solidFill>
                  <a:prstClr val="white"/>
                </a:solidFill>
                <a:latin typeface="Verdana" pitchFamily="34" charset="0"/>
              </a:rPr>
              <a:t>- RICE</a:t>
            </a:r>
            <a:endParaRPr lang="en-US" sz="2000" b="1" i="1" dirty="0">
              <a:solidFill>
                <a:prstClr val="white"/>
              </a:solidFill>
              <a:latin typeface="Verdana" pitchFamily="34" charset="0"/>
            </a:endParaRPr>
          </a:p>
        </p:txBody>
      </p:sp>
      <p:pic>
        <p:nvPicPr>
          <p:cNvPr id="22" name="Obrázek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194" y="1752221"/>
            <a:ext cx="5222279" cy="4689538"/>
          </a:xfrm>
          <a:prstGeom prst="rect">
            <a:avLst/>
          </a:prstGeom>
        </p:spPr>
      </p:pic>
      <p:sp>
        <p:nvSpPr>
          <p:cNvPr id="23" name="Obdélník 22"/>
          <p:cNvSpPr/>
          <p:nvPr/>
        </p:nvSpPr>
        <p:spPr>
          <a:xfrm>
            <a:off x="3329066" y="2204863"/>
            <a:ext cx="2049808" cy="1323007"/>
          </a:xfrm>
          <a:prstGeom prst="rect">
            <a:avLst/>
          </a:prstGeom>
          <a:noFill/>
          <a:ln w="476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p:cNvSpPr/>
          <p:nvPr/>
        </p:nvSpPr>
        <p:spPr>
          <a:xfrm>
            <a:off x="244596" y="999048"/>
            <a:ext cx="1261839" cy="676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dirty="0" smtClean="0"/>
              <a:t>115</a:t>
            </a:r>
          </a:p>
          <a:p>
            <a:pPr algn="ctr"/>
            <a:r>
              <a:rPr lang="en-US" sz="1400" b="1" dirty="0" smtClean="0"/>
              <a:t>R&amp;D workers</a:t>
            </a:r>
            <a:endParaRPr lang="en-US" sz="1400" b="1" dirty="0"/>
          </a:p>
        </p:txBody>
      </p:sp>
      <p:sp>
        <p:nvSpPr>
          <p:cNvPr id="26" name="Obdélník 25"/>
          <p:cNvSpPr/>
          <p:nvPr/>
        </p:nvSpPr>
        <p:spPr>
          <a:xfrm>
            <a:off x="1623136" y="999048"/>
            <a:ext cx="1296144" cy="6760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b="1" dirty="0" smtClean="0"/>
          </a:p>
          <a:p>
            <a:pPr algn="ctr"/>
            <a:endParaRPr lang="cs-CZ" sz="1400" b="1" dirty="0"/>
          </a:p>
          <a:p>
            <a:pPr algn="ctr"/>
            <a:r>
              <a:rPr lang="en-US" sz="1400" b="1" dirty="0" smtClean="0"/>
              <a:t>Laboratories</a:t>
            </a:r>
            <a:endParaRPr lang="en-US" sz="1400" b="1" dirty="0"/>
          </a:p>
        </p:txBody>
      </p:sp>
      <p:sp>
        <p:nvSpPr>
          <p:cNvPr id="29" name="Obdélník 28"/>
          <p:cNvSpPr/>
          <p:nvPr/>
        </p:nvSpPr>
        <p:spPr>
          <a:xfrm>
            <a:off x="3021771" y="1006906"/>
            <a:ext cx="1025490" cy="6760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000" dirty="0" smtClean="0">
                <a:solidFill>
                  <a:schemeClr val="tx1"/>
                </a:solidFill>
              </a:rPr>
              <a:t>2013</a:t>
            </a:r>
          </a:p>
          <a:p>
            <a:pPr algn="ctr"/>
            <a:r>
              <a:rPr lang="en-US" sz="1400" b="1" dirty="0" smtClean="0">
                <a:solidFill>
                  <a:schemeClr val="tx1"/>
                </a:solidFill>
              </a:rPr>
              <a:t>Established</a:t>
            </a:r>
            <a:endParaRPr lang="en-US" sz="1400" b="1" dirty="0">
              <a:solidFill>
                <a:schemeClr val="tx1"/>
              </a:solidFill>
            </a:endParaRPr>
          </a:p>
        </p:txBody>
      </p:sp>
      <p:sp>
        <p:nvSpPr>
          <p:cNvPr id="30" name="Obdélník 29"/>
          <p:cNvSpPr/>
          <p:nvPr/>
        </p:nvSpPr>
        <p:spPr>
          <a:xfrm>
            <a:off x="4149753" y="1006906"/>
            <a:ext cx="1327720" cy="6760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000" dirty="0" smtClean="0">
                <a:solidFill>
                  <a:schemeClr val="tx1"/>
                </a:solidFill>
              </a:rPr>
              <a:t>25 M</a:t>
            </a:r>
            <a:r>
              <a:rPr lang="cs-CZ" sz="3000" dirty="0" smtClean="0">
                <a:solidFill>
                  <a:schemeClr val="tx1"/>
                </a:solidFill>
                <a:latin typeface="Calibri" panose="020F0502020204030204" pitchFamily="34" charset="0"/>
              </a:rPr>
              <a:t>€</a:t>
            </a:r>
            <a:endParaRPr lang="cs-CZ" sz="3000" dirty="0" smtClean="0">
              <a:solidFill>
                <a:schemeClr val="tx1"/>
              </a:solidFill>
            </a:endParaRPr>
          </a:p>
          <a:p>
            <a:pPr algn="ctr"/>
            <a:r>
              <a:rPr lang="cs-CZ" sz="1400" b="1" dirty="0" err="1">
                <a:solidFill>
                  <a:schemeClr val="tx1"/>
                </a:solidFill>
              </a:rPr>
              <a:t>I</a:t>
            </a:r>
            <a:r>
              <a:rPr lang="cs-CZ" sz="1400" b="1" dirty="0" err="1" smtClean="0">
                <a:solidFill>
                  <a:schemeClr val="tx1"/>
                </a:solidFill>
              </a:rPr>
              <a:t>nvestment</a:t>
            </a:r>
            <a:endParaRPr lang="en-US" sz="1400" b="1" dirty="0">
              <a:solidFill>
                <a:schemeClr val="tx1"/>
              </a:solidFill>
            </a:endParaRPr>
          </a:p>
        </p:txBody>
      </p:sp>
      <p:pic>
        <p:nvPicPr>
          <p:cNvPr id="31" name="Obrázek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4438" y="1142971"/>
            <a:ext cx="4089594" cy="2586016"/>
          </a:xfrm>
          <a:prstGeom prst="rect">
            <a:avLst/>
          </a:prstGeom>
        </p:spPr>
      </p:pic>
      <p:pic>
        <p:nvPicPr>
          <p:cNvPr id="32" name="Obrázek 3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51984" y="3933056"/>
            <a:ext cx="3009474" cy="2257902"/>
          </a:xfrm>
          <a:prstGeom prst="rect">
            <a:avLst/>
          </a:prstGeom>
          <a:ln w="28575">
            <a:solidFill>
              <a:schemeClr val="bg1"/>
            </a:solidFill>
          </a:ln>
        </p:spPr>
      </p:pic>
      <p:pic>
        <p:nvPicPr>
          <p:cNvPr id="33" name="Obrázek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79387" y="3961534"/>
            <a:ext cx="3012613" cy="2260256"/>
          </a:xfrm>
          <a:prstGeom prst="rect">
            <a:avLst/>
          </a:prstGeom>
          <a:ln w="28575">
            <a:solidFill>
              <a:schemeClr val="bg1"/>
            </a:solidFill>
          </a:ln>
        </p:spPr>
      </p:pic>
      <p:sp>
        <p:nvSpPr>
          <p:cNvPr id="34" name="TextovéPole 33"/>
          <p:cNvSpPr txBox="1"/>
          <p:nvPr/>
        </p:nvSpPr>
        <p:spPr>
          <a:xfrm>
            <a:off x="1561026" y="724676"/>
            <a:ext cx="1406154" cy="1077218"/>
          </a:xfrm>
          <a:prstGeom prst="rect">
            <a:avLst/>
          </a:prstGeom>
          <a:noFill/>
        </p:spPr>
        <p:txBody>
          <a:bodyPr wrap="none" rtlCol="0">
            <a:spAutoFit/>
          </a:bodyPr>
          <a:lstStyle/>
          <a:p>
            <a:endParaRPr lang="cs-CZ" dirty="0" smtClean="0"/>
          </a:p>
          <a:p>
            <a:r>
              <a:rPr lang="cs-CZ" sz="2800" dirty="0" smtClean="0">
                <a:solidFill>
                  <a:schemeClr val="bg1"/>
                </a:solidFill>
                <a:latin typeface="+mj-lt"/>
              </a:rPr>
              <a:t>1400 </a:t>
            </a:r>
            <a:r>
              <a:rPr lang="cs-CZ" sz="2800" dirty="0">
                <a:solidFill>
                  <a:schemeClr val="bg1"/>
                </a:solidFill>
                <a:latin typeface="+mj-lt"/>
              </a:rPr>
              <a:t>m</a:t>
            </a:r>
            <a:r>
              <a:rPr lang="cs-CZ" sz="2800" baseline="30000" dirty="0">
                <a:solidFill>
                  <a:schemeClr val="bg1"/>
                </a:solidFill>
                <a:latin typeface="+mj-lt"/>
              </a:rPr>
              <a:t>2</a:t>
            </a:r>
          </a:p>
          <a:p>
            <a:endParaRPr lang="cs-CZ" dirty="0"/>
          </a:p>
        </p:txBody>
      </p:sp>
    </p:spTree>
    <p:extLst>
      <p:ext uri="{BB962C8B-B14F-4D97-AF65-F5344CB8AC3E}">
        <p14:creationId xmlns:p14="http://schemas.microsoft.com/office/powerpoint/2010/main" val="40253162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2"/>
          <a:srcRect r="17057"/>
          <a:stretch/>
        </p:blipFill>
        <p:spPr>
          <a:xfrm>
            <a:off x="2758952" y="1052736"/>
            <a:ext cx="9433048" cy="5362575"/>
          </a:xfrm>
          <a:prstGeom prst="rect">
            <a:avLst/>
          </a:prstGeom>
        </p:spPr>
      </p:pic>
      <p:sp>
        <p:nvSpPr>
          <p:cNvPr id="3" name="AutoShape 4" descr="Výsledek obrázku pro enterprise europe networ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3" name="Obdélník 12"/>
          <p:cNvSpPr/>
          <p:nvPr/>
        </p:nvSpPr>
        <p:spPr>
          <a:xfrm>
            <a:off x="911424" y="2420888"/>
            <a:ext cx="8720137" cy="707886"/>
          </a:xfrm>
          <a:prstGeom prst="rect">
            <a:avLst/>
          </a:prstGeom>
          <a:solidFill>
            <a:schemeClr val="accent1">
              <a:lumMod val="20000"/>
              <a:lumOff val="80000"/>
            </a:schemeClr>
          </a:solidFill>
        </p:spPr>
        <p:txBody>
          <a:bodyPr wrap="square">
            <a:spAutoFit/>
          </a:bodyPr>
          <a:lstStyle/>
          <a:p>
            <a:pPr marL="538163" indent="-538163">
              <a:spcBef>
                <a:spcPct val="40000"/>
              </a:spcBef>
              <a:buClr>
                <a:srgbClr val="4A5CA8"/>
              </a:buClr>
            </a:pPr>
            <a:r>
              <a:rPr lang="en-US" altLang="cs-CZ" sz="4000" b="1" kern="0" dirty="0">
                <a:solidFill>
                  <a:srgbClr val="4A5CA8"/>
                </a:solidFill>
                <a:latin typeface="+mn-lt"/>
              </a:rPr>
              <a:t>2. Experiences with EURIPIDES projects</a:t>
            </a:r>
          </a:p>
        </p:txBody>
      </p:sp>
    </p:spTree>
    <p:extLst>
      <p:ext uri="{BB962C8B-B14F-4D97-AF65-F5344CB8AC3E}">
        <p14:creationId xmlns:p14="http://schemas.microsoft.com/office/powerpoint/2010/main" val="37738910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735960" y="2611041"/>
            <a:ext cx="6456040" cy="37965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3253" name="Rectangle 123"/>
          <p:cNvSpPr>
            <a:spLocks noChangeArrowheads="1"/>
          </p:cNvSpPr>
          <p:nvPr/>
        </p:nvSpPr>
        <p:spPr bwMode="auto">
          <a:xfrm>
            <a:off x="399328" y="115758"/>
            <a:ext cx="6624638" cy="460375"/>
          </a:xfrm>
          <a:prstGeom prst="rect">
            <a:avLst/>
          </a:prstGeom>
          <a:noFill/>
          <a:ln w="9525">
            <a:noFill/>
            <a:miter lim="800000"/>
            <a:headEnd/>
            <a:tailEnd/>
          </a:ln>
        </p:spPr>
        <p:txBody>
          <a:bodyPr>
            <a:spAutoFit/>
          </a:bodyPr>
          <a:lstStyle/>
          <a:p>
            <a:r>
              <a:rPr lang="cs-CZ" sz="2200" b="1" i="1" dirty="0" smtClean="0">
                <a:solidFill>
                  <a:schemeClr val="bg1"/>
                </a:solidFill>
                <a:latin typeface="Verdana" pitchFamily="34" charset="0"/>
              </a:rPr>
              <a:t>2.1 INTEX</a:t>
            </a:r>
            <a:r>
              <a:rPr lang="cs-CZ" sz="2400" b="1" i="1" dirty="0" smtClean="0">
                <a:solidFill>
                  <a:schemeClr val="bg1"/>
                </a:solidFill>
                <a:latin typeface="Verdana" pitchFamily="34" charset="0"/>
              </a:rPr>
              <a:t> </a:t>
            </a:r>
            <a:r>
              <a:rPr lang="cs-CZ" sz="2400" b="1" i="1" dirty="0">
                <a:solidFill>
                  <a:schemeClr val="bg1"/>
                </a:solidFill>
                <a:latin typeface="Verdana" pitchFamily="34" charset="0"/>
              </a:rPr>
              <a:t>Project</a:t>
            </a:r>
            <a:endParaRPr lang="en-US" sz="2400" b="1" i="1" dirty="0">
              <a:solidFill>
                <a:schemeClr val="bg1"/>
              </a:solidFill>
              <a:latin typeface="Verdana" pitchFamily="34" charset="0"/>
            </a:endParaRPr>
          </a:p>
        </p:txBody>
      </p:sp>
      <p:pic>
        <p:nvPicPr>
          <p:cNvPr id="19" name="Picture 3" descr="D:\School\PhD\TimeSheets &amp; Bureaucracy\_University graphics\Logo_RICE_final - invert -slv.e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21405" y="479149"/>
            <a:ext cx="396717" cy="96995"/>
          </a:xfrm>
          <a:prstGeom prst="rect">
            <a:avLst/>
          </a:prstGeom>
          <a:noFill/>
          <a:ln w="9525">
            <a:noFill/>
            <a:miter lim="800000"/>
            <a:headEnd/>
            <a:tailEnd/>
          </a:ln>
        </p:spPr>
      </p:pic>
      <p:pic>
        <p:nvPicPr>
          <p:cNvPr id="11" name="Picture 238" descr="InTEX final logo -separ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878" y="1283692"/>
            <a:ext cx="1866919" cy="7617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ectangle 8"/>
          <p:cNvSpPr>
            <a:spLocks noChangeArrowheads="1"/>
          </p:cNvSpPr>
          <p:nvPr/>
        </p:nvSpPr>
        <p:spPr bwMode="auto">
          <a:xfrm>
            <a:off x="6785337" y="1736200"/>
            <a:ext cx="178310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cs-CZ" sz="1800" b="1" dirty="0">
                <a:solidFill>
                  <a:srgbClr val="6384A9"/>
                </a:solidFill>
                <a:latin typeface="Arial" panose="020B0604020202020204" pitchFamily="34" charset="0"/>
                <a:cs typeface="Arial" panose="020B0604020202020204" pitchFamily="34" charset="0"/>
              </a:rPr>
              <a:t>Intelligent Sensing and Communicating Textile</a:t>
            </a:r>
          </a:p>
        </p:txBody>
      </p:sp>
      <p:sp>
        <p:nvSpPr>
          <p:cNvPr id="13" name="AutoShape 30"/>
          <p:cNvSpPr>
            <a:spLocks noChangeArrowheads="1"/>
          </p:cNvSpPr>
          <p:nvPr/>
        </p:nvSpPr>
        <p:spPr bwMode="auto">
          <a:xfrm rot="16200000">
            <a:off x="8071271" y="3346862"/>
            <a:ext cx="336550" cy="528252"/>
          </a:xfrm>
          <a:prstGeom prst="downArrow">
            <a:avLst>
              <a:gd name="adj1" fmla="val 50000"/>
              <a:gd name="adj2" fmla="val 116138"/>
            </a:avLst>
          </a:prstGeom>
          <a:solidFill>
            <a:srgbClr val="0070C0"/>
          </a:solidFill>
          <a:ln>
            <a:noFill/>
            <a:headEnd/>
            <a:tailEnd/>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wrap="none" anchor="ctr"/>
          <a:lstStyle/>
          <a:p>
            <a:pPr eaLnBrk="1" hangingPunct="1">
              <a:defRPr/>
            </a:pPr>
            <a:endParaRPr lang="en-US"/>
          </a:p>
        </p:txBody>
      </p:sp>
      <p:sp>
        <p:nvSpPr>
          <p:cNvPr id="14" name="Rectangle 43"/>
          <p:cNvSpPr>
            <a:spLocks noChangeArrowheads="1"/>
          </p:cNvSpPr>
          <p:nvPr/>
        </p:nvSpPr>
        <p:spPr bwMode="auto">
          <a:xfrm>
            <a:off x="6103392" y="3221712"/>
            <a:ext cx="1615405" cy="2612151"/>
          </a:xfrm>
          <a:prstGeom prst="rect">
            <a:avLst/>
          </a:prstGeom>
          <a:solidFill>
            <a:srgbClr val="B4BCDE"/>
          </a:solidFill>
          <a:ln/>
          <a:extLst/>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GB" sz="1600" b="1" dirty="0">
                <a:gradFill flip="none" rotWithShape="1">
                  <a:gsLst>
                    <a:gs pos="0">
                      <a:srgbClr val="4A5CA8">
                        <a:shade val="30000"/>
                        <a:satMod val="115000"/>
                      </a:srgbClr>
                    </a:gs>
                    <a:gs pos="50000">
                      <a:srgbClr val="4A5CA8">
                        <a:shade val="67500"/>
                        <a:satMod val="115000"/>
                      </a:srgbClr>
                    </a:gs>
                    <a:gs pos="100000">
                      <a:srgbClr val="4A5CA8">
                        <a:shade val="100000"/>
                        <a:satMod val="115000"/>
                      </a:srgbClr>
                    </a:gs>
                  </a:gsLst>
                  <a:lin ang="5400000" scaled="1"/>
                  <a:tileRect/>
                </a:gradFill>
              </a:rPr>
              <a:t>NEW TECHNOLOGIES</a:t>
            </a:r>
          </a:p>
        </p:txBody>
      </p:sp>
      <p:sp>
        <p:nvSpPr>
          <p:cNvPr id="15" name="Rectangle 48"/>
          <p:cNvSpPr>
            <a:spLocks noChangeArrowheads="1"/>
          </p:cNvSpPr>
          <p:nvPr/>
        </p:nvSpPr>
        <p:spPr bwMode="auto">
          <a:xfrm>
            <a:off x="8761883" y="3095037"/>
            <a:ext cx="3294645" cy="973475"/>
          </a:xfrm>
          <a:prstGeom prst="rect">
            <a:avLst/>
          </a:prstGeom>
          <a:solidFill>
            <a:srgbClr val="4A5CA8"/>
          </a:solidFill>
          <a:ln/>
          <a:extLst/>
        </p:spPr>
        <p:style>
          <a:lnRef idx="0">
            <a:schemeClr val="accent2"/>
          </a:lnRef>
          <a:fillRef idx="3">
            <a:schemeClr val="accent2"/>
          </a:fillRef>
          <a:effectRef idx="3">
            <a:schemeClr val="accent2"/>
          </a:effectRef>
          <a:fontRef idx="minor">
            <a:schemeClr val="lt1"/>
          </a:fontRef>
        </p:style>
        <p:txBody>
          <a:bodyPr anchor="ctr"/>
          <a:lstStyle/>
          <a:p>
            <a:pPr eaLnBrk="1" hangingPunct="1">
              <a:lnSpc>
                <a:spcPct val="90000"/>
              </a:lnSpc>
              <a:spcAft>
                <a:spcPts val="300"/>
              </a:spcAft>
              <a:defRPr/>
            </a:pPr>
            <a:r>
              <a:rPr lang="cs-CZ" sz="1600" b="1" dirty="0">
                <a:solidFill>
                  <a:srgbClr val="FFFFFF"/>
                </a:solidFill>
              </a:rPr>
              <a:t>Ultra fine line</a:t>
            </a:r>
            <a:r>
              <a:rPr lang="en-GB" sz="1600" b="1" dirty="0">
                <a:solidFill>
                  <a:srgbClr val="FFFFFF"/>
                </a:solidFill>
              </a:rPr>
              <a:t> </a:t>
            </a:r>
            <a:r>
              <a:rPr lang="cs-CZ" sz="1600" b="1" dirty="0">
                <a:solidFill>
                  <a:srgbClr val="FFFFFF"/>
                </a:solidFill>
              </a:rPr>
              <a:t>and </a:t>
            </a:r>
            <a:r>
              <a:rPr lang="cs-CZ" sz="1600" b="1" dirty="0" err="1">
                <a:solidFill>
                  <a:srgbClr val="FFFFFF"/>
                </a:solidFill>
              </a:rPr>
              <a:t>thin</a:t>
            </a:r>
            <a:r>
              <a:rPr lang="cs-CZ" sz="1600" b="1" dirty="0">
                <a:solidFill>
                  <a:srgbClr val="FFFFFF"/>
                </a:solidFill>
              </a:rPr>
              <a:t> </a:t>
            </a:r>
            <a:r>
              <a:rPr lang="en-GB" sz="1600" b="1" dirty="0">
                <a:solidFill>
                  <a:srgbClr val="FFFFFF"/>
                </a:solidFill>
              </a:rPr>
              <a:t>screen printing:</a:t>
            </a:r>
            <a:endParaRPr lang="cs-CZ" sz="1600" b="1" dirty="0">
              <a:solidFill>
                <a:srgbClr val="FFFFFF"/>
              </a:solidFill>
            </a:endParaRPr>
          </a:p>
          <a:p>
            <a:pPr eaLnBrk="1" hangingPunct="1">
              <a:lnSpc>
                <a:spcPct val="90000"/>
              </a:lnSpc>
              <a:defRPr/>
            </a:pPr>
            <a:r>
              <a:rPr lang="cs-CZ" sz="1400" dirty="0">
                <a:solidFill>
                  <a:srgbClr val="FFFFFF"/>
                </a:solidFill>
              </a:rPr>
              <a:t>L</a:t>
            </a:r>
            <a:r>
              <a:rPr lang="en-GB" sz="1400" dirty="0" err="1">
                <a:solidFill>
                  <a:srgbClr val="FFFFFF"/>
                </a:solidFill>
              </a:rPr>
              <a:t>ine</a:t>
            </a:r>
            <a:r>
              <a:rPr lang="en-GB" sz="1400" dirty="0">
                <a:solidFill>
                  <a:srgbClr val="FFFFFF"/>
                </a:solidFill>
              </a:rPr>
              <a:t>/gap </a:t>
            </a:r>
            <a:r>
              <a:rPr lang="cs-CZ" sz="1400" dirty="0" err="1">
                <a:solidFill>
                  <a:srgbClr val="FFFFFF"/>
                </a:solidFill>
              </a:rPr>
              <a:t>down</a:t>
            </a:r>
            <a:r>
              <a:rPr lang="cs-CZ" sz="1400" dirty="0">
                <a:solidFill>
                  <a:srgbClr val="FFFFFF"/>
                </a:solidFill>
              </a:rPr>
              <a:t> to</a:t>
            </a:r>
            <a:r>
              <a:rPr lang="en-GB" sz="1400" dirty="0">
                <a:solidFill>
                  <a:srgbClr val="FFFFFF"/>
                </a:solidFill>
              </a:rPr>
              <a:t> </a:t>
            </a:r>
            <a:r>
              <a:rPr lang="cs-CZ" sz="1400" dirty="0">
                <a:solidFill>
                  <a:srgbClr val="FFFFFF"/>
                </a:solidFill>
              </a:rPr>
              <a:t>4</a:t>
            </a:r>
            <a:r>
              <a:rPr lang="en-GB" sz="1400" dirty="0">
                <a:solidFill>
                  <a:srgbClr val="FFFFFF"/>
                </a:solidFill>
              </a:rPr>
              <a:t>0 µm</a:t>
            </a:r>
            <a:r>
              <a:rPr lang="cs-CZ" sz="1400" dirty="0">
                <a:solidFill>
                  <a:srgbClr val="FFFFFF"/>
                </a:solidFill>
              </a:rPr>
              <a:t>, </a:t>
            </a:r>
            <a:r>
              <a:rPr lang="en-GB" sz="1400" dirty="0">
                <a:solidFill>
                  <a:srgbClr val="FFFFFF"/>
                </a:solidFill>
              </a:rPr>
              <a:t>film thickness down to 0.</a:t>
            </a:r>
            <a:r>
              <a:rPr lang="cs-CZ" sz="1400" dirty="0">
                <a:solidFill>
                  <a:srgbClr val="FFFFFF"/>
                </a:solidFill>
              </a:rPr>
              <a:t>4</a:t>
            </a:r>
            <a:r>
              <a:rPr lang="en-GB" sz="1400" dirty="0">
                <a:solidFill>
                  <a:srgbClr val="FFFFFF"/>
                </a:solidFill>
              </a:rPr>
              <a:t> µm.</a:t>
            </a:r>
          </a:p>
        </p:txBody>
      </p:sp>
      <p:sp>
        <p:nvSpPr>
          <p:cNvPr id="16" name="Text Box 55"/>
          <p:cNvSpPr txBox="1">
            <a:spLocks noChangeArrowheads="1"/>
          </p:cNvSpPr>
          <p:nvPr/>
        </p:nvSpPr>
        <p:spPr bwMode="auto">
          <a:xfrm>
            <a:off x="8760296" y="4261738"/>
            <a:ext cx="3296232" cy="735907"/>
          </a:xfrm>
          <a:prstGeom prst="rect">
            <a:avLst/>
          </a:prstGeom>
          <a:solidFill>
            <a:srgbClr val="4A5CA8"/>
          </a:solidFill>
          <a:ln/>
          <a:extLst/>
        </p:spPr>
        <p:style>
          <a:lnRef idx="0">
            <a:schemeClr val="accent2"/>
          </a:lnRef>
          <a:fillRef idx="3">
            <a:schemeClr val="accent2"/>
          </a:fillRef>
          <a:effectRef idx="3">
            <a:schemeClr val="accent2"/>
          </a:effectRef>
          <a:fontRef idx="minor">
            <a:schemeClr val="lt1"/>
          </a:fontRef>
        </p:style>
        <p:txBody>
          <a:bodyPr anchor="ctr"/>
          <a:lstStyle/>
          <a:p>
            <a:pPr eaLnBrk="1" hangingPunct="1">
              <a:lnSpc>
                <a:spcPct val="90000"/>
              </a:lnSpc>
              <a:spcAft>
                <a:spcPts val="300"/>
              </a:spcAft>
              <a:defRPr/>
            </a:pPr>
            <a:r>
              <a:rPr lang="en-GB" sz="1600" b="1" dirty="0">
                <a:solidFill>
                  <a:srgbClr val="FFFFFF"/>
                </a:solidFill>
              </a:rPr>
              <a:t>Advanced screen printing on textile:</a:t>
            </a:r>
            <a:endParaRPr lang="cs-CZ" sz="1600" b="1" dirty="0">
              <a:solidFill>
                <a:srgbClr val="FFFFFF"/>
              </a:solidFill>
            </a:endParaRPr>
          </a:p>
          <a:p>
            <a:pPr eaLnBrk="1" hangingPunct="1">
              <a:lnSpc>
                <a:spcPct val="90000"/>
              </a:lnSpc>
              <a:defRPr/>
            </a:pPr>
            <a:r>
              <a:rPr lang="cs-CZ" sz="1400" dirty="0">
                <a:solidFill>
                  <a:srgbClr val="FFFFFF"/>
                </a:solidFill>
              </a:rPr>
              <a:t>C</a:t>
            </a:r>
            <a:r>
              <a:rPr lang="en-GB" sz="1400" dirty="0" err="1">
                <a:solidFill>
                  <a:srgbClr val="FFFFFF"/>
                </a:solidFill>
              </a:rPr>
              <a:t>onductors</a:t>
            </a:r>
            <a:r>
              <a:rPr lang="cs-CZ" sz="1400" dirty="0">
                <a:solidFill>
                  <a:srgbClr val="FFFFFF"/>
                </a:solidFill>
              </a:rPr>
              <a:t>,</a:t>
            </a:r>
            <a:r>
              <a:rPr lang="en-GB" sz="1400" dirty="0">
                <a:solidFill>
                  <a:srgbClr val="FFFFFF"/>
                </a:solidFill>
              </a:rPr>
              <a:t> antenna structures.</a:t>
            </a:r>
            <a:endParaRPr lang="cs-CZ" sz="1400" dirty="0">
              <a:solidFill>
                <a:srgbClr val="FFFFFF"/>
              </a:solidFill>
            </a:endParaRPr>
          </a:p>
        </p:txBody>
      </p:sp>
      <p:sp>
        <p:nvSpPr>
          <p:cNvPr id="21" name="Text Box 57"/>
          <p:cNvSpPr txBox="1">
            <a:spLocks noChangeArrowheads="1"/>
          </p:cNvSpPr>
          <p:nvPr/>
        </p:nvSpPr>
        <p:spPr bwMode="auto">
          <a:xfrm>
            <a:off x="8760296" y="5292474"/>
            <a:ext cx="3296232" cy="684213"/>
          </a:xfrm>
          <a:prstGeom prst="rect">
            <a:avLst/>
          </a:prstGeom>
          <a:solidFill>
            <a:srgbClr val="4A5CA8"/>
          </a:solidFill>
          <a:ln/>
          <a:extLst/>
        </p:spPr>
        <p:style>
          <a:lnRef idx="0">
            <a:schemeClr val="accent2"/>
          </a:lnRef>
          <a:fillRef idx="3">
            <a:schemeClr val="accent2"/>
          </a:fillRef>
          <a:effectRef idx="3">
            <a:schemeClr val="accent2"/>
          </a:effectRef>
          <a:fontRef idx="minor">
            <a:schemeClr val="lt1"/>
          </a:fontRef>
        </p:style>
        <p:txBody>
          <a:bodyPr anchor="ctr"/>
          <a:lstStyle/>
          <a:p>
            <a:pPr eaLnBrk="1" hangingPunct="1">
              <a:lnSpc>
                <a:spcPct val="90000"/>
              </a:lnSpc>
              <a:spcAft>
                <a:spcPts val="300"/>
              </a:spcAft>
              <a:defRPr/>
            </a:pPr>
            <a:r>
              <a:rPr lang="cs-CZ" sz="1600" b="1" dirty="0">
                <a:solidFill>
                  <a:srgbClr val="FFFFFF"/>
                </a:solidFill>
              </a:rPr>
              <a:t>M</a:t>
            </a:r>
            <a:r>
              <a:rPr lang="en-GB" sz="1600" b="1" dirty="0" err="1">
                <a:solidFill>
                  <a:srgbClr val="FFFFFF"/>
                </a:solidFill>
              </a:rPr>
              <a:t>icrosystem</a:t>
            </a:r>
            <a:r>
              <a:rPr lang="en-GB" sz="1600" b="1" dirty="0">
                <a:solidFill>
                  <a:srgbClr val="FFFFFF"/>
                </a:solidFill>
              </a:rPr>
              <a:t> integration into textile products:</a:t>
            </a:r>
            <a:r>
              <a:rPr lang="cs-CZ" sz="1600" b="1" dirty="0">
                <a:solidFill>
                  <a:srgbClr val="FFFFFF"/>
                </a:solidFill>
              </a:rPr>
              <a:t> </a:t>
            </a:r>
            <a:r>
              <a:rPr lang="cs-CZ" sz="1400" dirty="0">
                <a:solidFill>
                  <a:srgbClr val="FFFFFF"/>
                </a:solidFill>
              </a:rPr>
              <a:t>I</a:t>
            </a:r>
            <a:r>
              <a:rPr lang="en-GB" sz="1400" dirty="0" err="1">
                <a:solidFill>
                  <a:srgbClr val="FFFFFF"/>
                </a:solidFill>
              </a:rPr>
              <a:t>nterconnection</a:t>
            </a:r>
            <a:r>
              <a:rPr lang="cs-CZ" sz="1400" dirty="0">
                <a:solidFill>
                  <a:srgbClr val="FFFFFF"/>
                </a:solidFill>
              </a:rPr>
              <a:t>, </a:t>
            </a:r>
            <a:r>
              <a:rPr lang="cs-CZ" sz="1400" dirty="0" err="1">
                <a:solidFill>
                  <a:srgbClr val="FFFFFF"/>
                </a:solidFill>
              </a:rPr>
              <a:t>encapsulation</a:t>
            </a:r>
            <a:r>
              <a:rPr lang="en-GB" sz="1400" dirty="0">
                <a:solidFill>
                  <a:srgbClr val="FFFFFF"/>
                </a:solidFill>
              </a:rPr>
              <a:t>, communication</a:t>
            </a:r>
            <a:r>
              <a:rPr lang="cs-CZ" sz="1400" dirty="0">
                <a:solidFill>
                  <a:srgbClr val="FFFFFF"/>
                </a:solidFill>
              </a:rPr>
              <a:t>.</a:t>
            </a:r>
          </a:p>
        </p:txBody>
      </p:sp>
      <p:sp>
        <p:nvSpPr>
          <p:cNvPr id="22" name="AutoShape 30"/>
          <p:cNvSpPr>
            <a:spLocks noChangeArrowheads="1"/>
          </p:cNvSpPr>
          <p:nvPr/>
        </p:nvSpPr>
        <p:spPr bwMode="auto">
          <a:xfrm rot="16200000">
            <a:off x="8025514" y="4328393"/>
            <a:ext cx="338138" cy="528252"/>
          </a:xfrm>
          <a:prstGeom prst="downArrow">
            <a:avLst>
              <a:gd name="adj1" fmla="val 50000"/>
              <a:gd name="adj2" fmla="val 116138"/>
            </a:avLst>
          </a:prstGeom>
          <a:solidFill>
            <a:srgbClr val="0070C0"/>
          </a:solidFill>
          <a:ln>
            <a:noFill/>
            <a:headEnd/>
            <a:tailEnd/>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wrap="none" anchor="ctr"/>
          <a:lstStyle/>
          <a:p>
            <a:endParaRPr lang="en-US"/>
          </a:p>
        </p:txBody>
      </p:sp>
      <p:sp>
        <p:nvSpPr>
          <p:cNvPr id="23" name="AutoShape 30"/>
          <p:cNvSpPr>
            <a:spLocks noChangeArrowheads="1"/>
          </p:cNvSpPr>
          <p:nvPr/>
        </p:nvSpPr>
        <p:spPr bwMode="auto">
          <a:xfrm rot="16200000">
            <a:off x="8068364" y="5309925"/>
            <a:ext cx="336550" cy="528252"/>
          </a:xfrm>
          <a:prstGeom prst="downArrow">
            <a:avLst>
              <a:gd name="adj1" fmla="val 50000"/>
              <a:gd name="adj2" fmla="val 116138"/>
            </a:avLst>
          </a:prstGeom>
          <a:solidFill>
            <a:srgbClr val="0070C0"/>
          </a:solidFill>
          <a:ln>
            <a:noFill/>
            <a:headEnd/>
            <a:tailEnd/>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wrap="none" anchor="ctr"/>
          <a:lstStyle/>
          <a:p>
            <a:endParaRPr lang="en-US"/>
          </a:p>
        </p:txBody>
      </p:sp>
      <p:sp>
        <p:nvSpPr>
          <p:cNvPr id="17" name="Obdélník 14"/>
          <p:cNvSpPr>
            <a:spLocks noChangeArrowheads="1"/>
          </p:cNvSpPr>
          <p:nvPr/>
        </p:nvSpPr>
        <p:spPr bwMode="auto">
          <a:xfrm>
            <a:off x="119336" y="1124744"/>
            <a:ext cx="5328592"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8288" indent="-2682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1200"/>
              </a:spcBef>
              <a:buClr>
                <a:schemeClr val="accent1">
                  <a:lumMod val="75000"/>
                </a:schemeClr>
              </a:buClr>
              <a:buSzPct val="70000"/>
              <a:buFont typeface="Wingdings 3" panose="05040102010807070707" pitchFamily="18" charset="2"/>
              <a:buChar char=""/>
            </a:pPr>
            <a:r>
              <a:rPr lang="en-US" altLang="cs-CZ" sz="1800" dirty="0" smtClean="0">
                <a:solidFill>
                  <a:srgbClr val="4A5CA8"/>
                </a:solidFill>
                <a:latin typeface="Arial" panose="020B0604020202020204" pitchFamily="34" charset="0"/>
              </a:rPr>
              <a:t>The first experience with EUREKA EURIPIDES Project.</a:t>
            </a:r>
          </a:p>
          <a:p>
            <a:pPr>
              <a:lnSpc>
                <a:spcPct val="100000"/>
              </a:lnSpc>
              <a:spcBef>
                <a:spcPts val="1200"/>
              </a:spcBef>
              <a:buClr>
                <a:schemeClr val="accent1">
                  <a:lumMod val="75000"/>
                </a:schemeClr>
              </a:buClr>
              <a:buSzPct val="70000"/>
              <a:buFont typeface="Wingdings 3" panose="05040102010807070707" pitchFamily="18" charset="2"/>
              <a:buChar char=""/>
            </a:pPr>
            <a:r>
              <a:rPr lang="en-US" altLang="cs-CZ" sz="1800" dirty="0" smtClean="0">
                <a:solidFill>
                  <a:srgbClr val="4A5CA8"/>
                </a:solidFill>
                <a:latin typeface="Arial" panose="020B0604020202020204" pitchFamily="34" charset="0"/>
              </a:rPr>
              <a:t>6 partners from 4 countries</a:t>
            </a:r>
            <a:r>
              <a:rPr lang="cs-CZ" altLang="cs-CZ" sz="1800" dirty="0" smtClean="0">
                <a:solidFill>
                  <a:srgbClr val="4A5CA8"/>
                </a:solidFill>
                <a:latin typeface="Arial" panose="020B0604020202020204" pitchFamily="34" charset="0"/>
              </a:rPr>
              <a:t> (leader TESLA Blatna)</a:t>
            </a:r>
            <a:endParaRPr lang="en-US" altLang="cs-CZ" sz="1800" dirty="0" smtClean="0">
              <a:solidFill>
                <a:srgbClr val="4A5CA8"/>
              </a:solidFill>
              <a:latin typeface="Arial" panose="020B0604020202020204" pitchFamily="34" charset="0"/>
            </a:endParaRPr>
          </a:p>
          <a:p>
            <a:pPr marL="627063" indent="-271463">
              <a:lnSpc>
                <a:spcPct val="100000"/>
              </a:lnSpc>
              <a:spcBef>
                <a:spcPts val="1200"/>
              </a:spcBef>
              <a:buClr>
                <a:schemeClr val="accent1">
                  <a:lumMod val="75000"/>
                </a:schemeClr>
              </a:buClr>
              <a:buSzPct val="136000"/>
            </a:pPr>
            <a:r>
              <a:rPr lang="en-US" altLang="cs-CZ" sz="1800" dirty="0" smtClean="0">
                <a:solidFill>
                  <a:srgbClr val="4A5CA8"/>
                </a:solidFill>
                <a:latin typeface="Arial" panose="020B0604020202020204" pitchFamily="34" charset="0"/>
              </a:rPr>
              <a:t>Czech </a:t>
            </a:r>
            <a:r>
              <a:rPr lang="en-US" altLang="cs-CZ" sz="1800" dirty="0">
                <a:solidFill>
                  <a:srgbClr val="4A5CA8"/>
                </a:solidFill>
                <a:latin typeface="Arial" panose="020B0604020202020204" pitchFamily="34" charset="0"/>
              </a:rPr>
              <a:t>Republic (TESLA, University of West Bohemia) </a:t>
            </a:r>
          </a:p>
          <a:p>
            <a:pPr marL="627063" indent="-271463">
              <a:lnSpc>
                <a:spcPct val="100000"/>
              </a:lnSpc>
              <a:spcBef>
                <a:spcPts val="1200"/>
              </a:spcBef>
              <a:buClr>
                <a:schemeClr val="accent1">
                  <a:lumMod val="75000"/>
                </a:schemeClr>
              </a:buClr>
              <a:buSzPct val="136000"/>
            </a:pPr>
            <a:r>
              <a:rPr lang="cs-CZ" altLang="cs-CZ" sz="1800" dirty="0" smtClean="0">
                <a:solidFill>
                  <a:srgbClr val="4A5CA8"/>
                </a:solidFill>
                <a:latin typeface="Arial" panose="020B0604020202020204" pitchFamily="34" charset="0"/>
              </a:rPr>
              <a:t>France (CEA-</a:t>
            </a:r>
            <a:r>
              <a:rPr lang="cs-CZ" altLang="cs-CZ" sz="1800" dirty="0" err="1" smtClean="0">
                <a:solidFill>
                  <a:srgbClr val="4A5CA8"/>
                </a:solidFill>
                <a:latin typeface="Arial" panose="020B0604020202020204" pitchFamily="34" charset="0"/>
              </a:rPr>
              <a:t>Leti</a:t>
            </a:r>
            <a:r>
              <a:rPr lang="cs-CZ" altLang="cs-CZ" sz="1800" dirty="0" smtClean="0">
                <a:solidFill>
                  <a:srgbClr val="4A5CA8"/>
                </a:solidFill>
                <a:latin typeface="Arial" panose="020B0604020202020204" pitchFamily="34" charset="0"/>
              </a:rPr>
              <a:t>, </a:t>
            </a:r>
            <a:r>
              <a:rPr lang="cs-CZ" altLang="cs-CZ" sz="1800" dirty="0" err="1" smtClean="0">
                <a:solidFill>
                  <a:srgbClr val="4A5CA8"/>
                </a:solidFill>
                <a:latin typeface="Arial" panose="020B0604020202020204" pitchFamily="34" charset="0"/>
              </a:rPr>
              <a:t>Polytrame</a:t>
            </a:r>
            <a:r>
              <a:rPr lang="cs-CZ" altLang="cs-CZ" sz="1800" dirty="0" smtClean="0">
                <a:solidFill>
                  <a:srgbClr val="4A5CA8"/>
                </a:solidFill>
                <a:latin typeface="Arial" panose="020B0604020202020204" pitchFamily="34" charset="0"/>
              </a:rPr>
              <a:t>)</a:t>
            </a:r>
          </a:p>
          <a:p>
            <a:pPr marL="627063" indent="-271463">
              <a:lnSpc>
                <a:spcPct val="100000"/>
              </a:lnSpc>
              <a:spcBef>
                <a:spcPts val="1200"/>
              </a:spcBef>
              <a:buClr>
                <a:schemeClr val="accent1">
                  <a:lumMod val="75000"/>
                </a:schemeClr>
              </a:buClr>
              <a:buSzPct val="136000"/>
            </a:pPr>
            <a:r>
              <a:rPr lang="cs-CZ" altLang="cs-CZ" sz="1800" dirty="0" err="1" smtClean="0">
                <a:solidFill>
                  <a:srgbClr val="4A5CA8"/>
                </a:solidFill>
                <a:latin typeface="Arial" panose="020B0604020202020204" pitchFamily="34" charset="0"/>
              </a:rPr>
              <a:t>Germany</a:t>
            </a:r>
            <a:r>
              <a:rPr lang="cs-CZ" altLang="cs-CZ" sz="1800" dirty="0" smtClean="0">
                <a:solidFill>
                  <a:srgbClr val="4A5CA8"/>
                </a:solidFill>
                <a:latin typeface="Arial" panose="020B0604020202020204" pitchFamily="34" charset="0"/>
              </a:rPr>
              <a:t> (KIWO)</a:t>
            </a:r>
          </a:p>
          <a:p>
            <a:pPr marL="627063" indent="-271463">
              <a:lnSpc>
                <a:spcPct val="100000"/>
              </a:lnSpc>
              <a:spcBef>
                <a:spcPts val="1200"/>
              </a:spcBef>
              <a:buClr>
                <a:schemeClr val="accent1">
                  <a:lumMod val="75000"/>
                </a:schemeClr>
              </a:buClr>
              <a:buSzPct val="136000"/>
            </a:pPr>
            <a:r>
              <a:rPr lang="cs-CZ" altLang="cs-CZ" sz="1800" dirty="0" err="1" smtClean="0">
                <a:solidFill>
                  <a:srgbClr val="4A5CA8"/>
                </a:solidFill>
                <a:latin typeface="Arial" panose="020B0604020202020204" pitchFamily="34" charset="0"/>
              </a:rPr>
              <a:t>Switzerland</a:t>
            </a:r>
            <a:r>
              <a:rPr lang="cs-CZ" altLang="cs-CZ" sz="1800" dirty="0" smtClean="0">
                <a:solidFill>
                  <a:srgbClr val="4A5CA8"/>
                </a:solidFill>
                <a:latin typeface="Arial" panose="020B0604020202020204" pitchFamily="34" charset="0"/>
              </a:rPr>
              <a:t> (BOPP)  c</a:t>
            </a:r>
          </a:p>
        </p:txBody>
      </p:sp>
      <p:graphicFrame>
        <p:nvGraphicFramePr>
          <p:cNvPr id="18" name="Tabulka 17"/>
          <p:cNvGraphicFramePr>
            <a:graphicFrameLocks noGrp="1"/>
          </p:cNvGraphicFramePr>
          <p:nvPr>
            <p:extLst>
              <p:ext uri="{D42A27DB-BD31-4B8C-83A1-F6EECF244321}">
                <p14:modId xmlns:p14="http://schemas.microsoft.com/office/powerpoint/2010/main" val="1736130467"/>
              </p:ext>
            </p:extLst>
          </p:nvPr>
        </p:nvGraphicFramePr>
        <p:xfrm>
          <a:off x="542997" y="4761588"/>
          <a:ext cx="3168650" cy="1097034"/>
        </p:xfrm>
        <a:graphic>
          <a:graphicData uri="http://schemas.openxmlformats.org/drawingml/2006/table">
            <a:tbl>
              <a:tblPr firstRow="1" bandRow="1">
                <a:effectLst/>
                <a:tableStyleId>{5C22544A-7EE6-4342-B048-85BDC9FD1C3A}</a:tableStyleId>
              </a:tblPr>
              <a:tblGrid>
                <a:gridCol w="3168650"/>
              </a:tblGrid>
              <a:tr h="36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cap="none" normalizeH="0" baseline="0" noProof="0" dirty="0" smtClean="0">
                          <a:ln>
                            <a:noFill/>
                          </a:ln>
                          <a:solidFill>
                            <a:schemeClr val="bg1"/>
                          </a:solidFill>
                          <a:effectLst/>
                          <a:latin typeface="Calibri" panose="020F0502020204030204" pitchFamily="34" charset="0"/>
                          <a:cs typeface="Tahoma" pitchFamily="34" charset="0"/>
                        </a:rPr>
                        <a:t>Project start:</a:t>
                      </a:r>
                      <a:r>
                        <a:rPr kumimoji="0" lang="cs-CZ" sz="1800" b="1" i="0" u="none" strike="noStrike" cap="none" normalizeH="0" baseline="0" noProof="0" dirty="0" smtClean="0">
                          <a:ln>
                            <a:noFill/>
                          </a:ln>
                          <a:solidFill>
                            <a:schemeClr val="bg1"/>
                          </a:solidFill>
                          <a:effectLst/>
                          <a:latin typeface="Calibri" panose="020F0502020204030204" pitchFamily="34" charset="0"/>
                          <a:cs typeface="Tahoma" pitchFamily="34" charset="0"/>
                        </a:rPr>
                        <a:t>    </a:t>
                      </a:r>
                      <a:r>
                        <a:rPr kumimoji="0" lang="en-US" sz="1800" b="1" i="0" u="none" strike="noStrike" cap="none" normalizeH="0" baseline="0" noProof="0" dirty="0" smtClean="0">
                          <a:ln>
                            <a:noFill/>
                          </a:ln>
                          <a:solidFill>
                            <a:schemeClr val="bg1"/>
                          </a:solidFill>
                          <a:effectLst/>
                          <a:latin typeface="Calibri" panose="020F0502020204030204" pitchFamily="34" charset="0"/>
                          <a:cs typeface="Tahoma" pitchFamily="34" charset="0"/>
                        </a:rPr>
                        <a:t>01. 05. 2010</a:t>
                      </a:r>
                      <a:endParaRPr kumimoji="0" lang="cs-CZ" sz="1800" b="1" i="0" u="none" strike="noStrike" cap="none" normalizeH="0" baseline="0" noProof="0" dirty="0" smtClean="0">
                        <a:ln>
                          <a:noFill/>
                        </a:ln>
                        <a:solidFill>
                          <a:schemeClr val="bg1"/>
                        </a:solidFill>
                        <a:effectLst/>
                        <a:latin typeface="Calibri" panose="020F0502020204030204" pitchFamily="34" charset="0"/>
                        <a:cs typeface="Tahoma" pitchFamily="34" charset="0"/>
                      </a:endParaRPr>
                    </a:p>
                  </a:txBody>
                  <a:tcPr marL="91397" marR="91397" marT="45679" marB="45679"/>
                </a:tc>
              </a:tr>
              <a:tr h="365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normalizeH="0" baseline="0" noProof="0" dirty="0" smtClean="0">
                          <a:ln>
                            <a:noFill/>
                          </a:ln>
                          <a:solidFill>
                            <a:schemeClr val="tx1"/>
                          </a:solidFill>
                          <a:effectLst/>
                          <a:latin typeface="Calibri" panose="020F0502020204030204" pitchFamily="34" charset="0"/>
                          <a:ea typeface="+mn-ea"/>
                          <a:cs typeface="Tahoma" pitchFamily="34" charset="0"/>
                        </a:rPr>
                        <a:t>Project finish</a:t>
                      </a:r>
                      <a:r>
                        <a:rPr kumimoji="0" lang="en-US" sz="1800" b="1" i="0" u="none" strike="noStrike" cap="none" normalizeH="0" baseline="0" noProof="0" dirty="0" smtClean="0">
                          <a:ln>
                            <a:noFill/>
                          </a:ln>
                          <a:solidFill>
                            <a:schemeClr val="tx1"/>
                          </a:solidFill>
                          <a:effectLst/>
                          <a:latin typeface="Calibri" panose="020F0502020204030204" pitchFamily="34" charset="0"/>
                          <a:cs typeface="Tahoma" pitchFamily="34" charset="0"/>
                        </a:rPr>
                        <a:t>: </a:t>
                      </a:r>
                      <a:r>
                        <a:rPr kumimoji="0" lang="cs-CZ" sz="1800" b="1" i="0" u="none" strike="noStrike" cap="none" normalizeH="0" baseline="0" noProof="0" dirty="0" smtClean="0">
                          <a:ln>
                            <a:noFill/>
                          </a:ln>
                          <a:solidFill>
                            <a:schemeClr val="bg1"/>
                          </a:solidFill>
                          <a:effectLst/>
                          <a:latin typeface="Calibri" panose="020F0502020204030204" pitchFamily="34" charset="0"/>
                          <a:cs typeface="Tahoma" pitchFamily="34" charset="0"/>
                        </a:rPr>
                        <a:t>  </a:t>
                      </a:r>
                      <a:r>
                        <a:rPr kumimoji="0" lang="cs-CZ" sz="1800" b="1" i="0" u="none" strike="noStrike" cap="none" normalizeH="0" baseline="0" noProof="0" dirty="0" smtClean="0">
                          <a:ln>
                            <a:noFill/>
                          </a:ln>
                          <a:solidFill>
                            <a:schemeClr val="tx1"/>
                          </a:solidFill>
                          <a:effectLst/>
                          <a:latin typeface="Calibri" panose="020F0502020204030204" pitchFamily="34" charset="0"/>
                          <a:cs typeface="Tahoma" pitchFamily="34" charset="0"/>
                        </a:rPr>
                        <a:t>30. 04</a:t>
                      </a:r>
                      <a:r>
                        <a:rPr kumimoji="0" lang="en-US" sz="1800" b="1" i="0" u="none" strike="noStrike" cap="none" normalizeH="0" baseline="0" noProof="0" dirty="0" smtClean="0">
                          <a:ln>
                            <a:noFill/>
                          </a:ln>
                          <a:solidFill>
                            <a:schemeClr val="tx1"/>
                          </a:solidFill>
                          <a:effectLst/>
                          <a:latin typeface="Calibri" panose="020F0502020204030204" pitchFamily="34" charset="0"/>
                          <a:cs typeface="Tahoma" pitchFamily="34" charset="0"/>
                        </a:rPr>
                        <a:t>. 201</a:t>
                      </a:r>
                      <a:r>
                        <a:rPr kumimoji="0" lang="cs-CZ" sz="1800" b="1" i="0" u="none" strike="noStrike" cap="none" normalizeH="0" baseline="0" noProof="0" dirty="0" smtClean="0">
                          <a:ln>
                            <a:noFill/>
                          </a:ln>
                          <a:solidFill>
                            <a:schemeClr val="tx1"/>
                          </a:solidFill>
                          <a:effectLst/>
                          <a:latin typeface="Calibri" panose="020F0502020204030204" pitchFamily="34" charset="0"/>
                          <a:cs typeface="Tahoma" pitchFamily="34" charset="0"/>
                        </a:rPr>
                        <a:t>4</a:t>
                      </a:r>
                      <a:r>
                        <a:rPr kumimoji="0" lang="en-US" sz="1800" b="1" i="0" u="none" strike="noStrike" cap="none" normalizeH="0" baseline="0" noProof="0" dirty="0" smtClean="0">
                          <a:ln>
                            <a:noFill/>
                          </a:ln>
                          <a:solidFill>
                            <a:schemeClr val="tx1"/>
                          </a:solidFill>
                          <a:effectLst/>
                          <a:latin typeface="Calibri" panose="020F0502020204030204" pitchFamily="34" charset="0"/>
                          <a:cs typeface="Tahoma" pitchFamily="34" charset="0"/>
                        </a:rPr>
                        <a:t> </a:t>
                      </a:r>
                      <a:endParaRPr lang="cs-CZ" sz="1800" b="1" dirty="0" smtClean="0"/>
                    </a:p>
                  </a:txBody>
                  <a:tcPr marL="91397" marR="91397" marT="45679" marB="45679"/>
                </a:tc>
              </a:tr>
              <a:tr h="36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normalizeH="0" baseline="0" noProof="0" dirty="0" smtClean="0">
                          <a:ln>
                            <a:noFill/>
                          </a:ln>
                          <a:solidFill>
                            <a:schemeClr val="bg1"/>
                          </a:solidFill>
                          <a:effectLst/>
                          <a:latin typeface="Calibri" panose="020F0502020204030204" pitchFamily="34" charset="0"/>
                          <a:ea typeface="+mn-ea"/>
                          <a:cs typeface="Tahoma" pitchFamily="34" charset="0"/>
                        </a:rPr>
                        <a:t>Project budget:  </a:t>
                      </a:r>
                      <a:r>
                        <a:rPr kumimoji="0" lang="cs-CZ" sz="1800" b="1" i="0" u="none" strike="noStrike" cap="none" normalizeH="0" baseline="0" noProof="0" dirty="0" smtClean="0">
                          <a:ln>
                            <a:noFill/>
                          </a:ln>
                          <a:solidFill>
                            <a:schemeClr val="bg1"/>
                          </a:solidFill>
                          <a:effectLst/>
                          <a:latin typeface="Calibri" panose="020F0502020204030204" pitchFamily="34" charset="0"/>
                          <a:cs typeface="Tahoma" pitchFamily="34" charset="0"/>
                        </a:rPr>
                        <a:t>3,02 M€</a:t>
                      </a:r>
                    </a:p>
                  </a:txBody>
                  <a:tcPr marL="91397" marR="91397" marT="45679" marB="45679">
                    <a:solidFill>
                      <a:schemeClr val="accent1"/>
                    </a:solidFill>
                  </a:tcPr>
                </a:tc>
              </a:tr>
            </a:tbl>
          </a:graphicData>
        </a:graphic>
      </p:graphicFrame>
    </p:spTree>
    <p:extLst>
      <p:ext uri="{BB962C8B-B14F-4D97-AF65-F5344CB8AC3E}">
        <p14:creationId xmlns:p14="http://schemas.microsoft.com/office/powerpoint/2010/main" val="42678295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123"/>
          <p:cNvSpPr>
            <a:spLocks noChangeArrowheads="1"/>
          </p:cNvSpPr>
          <p:nvPr/>
        </p:nvSpPr>
        <p:spPr bwMode="auto">
          <a:xfrm>
            <a:off x="399328" y="115758"/>
            <a:ext cx="6624638" cy="460375"/>
          </a:xfrm>
          <a:prstGeom prst="rect">
            <a:avLst/>
          </a:prstGeom>
          <a:noFill/>
          <a:ln w="9525">
            <a:noFill/>
            <a:miter lim="800000"/>
            <a:headEnd/>
            <a:tailEnd/>
          </a:ln>
        </p:spPr>
        <p:txBody>
          <a:bodyPr>
            <a:spAutoFit/>
          </a:bodyPr>
          <a:lstStyle/>
          <a:p>
            <a:r>
              <a:rPr lang="cs-CZ" sz="2200" b="1" i="1" dirty="0" smtClean="0">
                <a:solidFill>
                  <a:schemeClr val="bg1"/>
                </a:solidFill>
                <a:latin typeface="Verdana" pitchFamily="34" charset="0"/>
              </a:rPr>
              <a:t>2.1 INTEX</a:t>
            </a:r>
            <a:r>
              <a:rPr lang="cs-CZ" sz="2400" b="1" i="1" dirty="0" smtClean="0">
                <a:solidFill>
                  <a:schemeClr val="bg1"/>
                </a:solidFill>
                <a:latin typeface="Verdana" pitchFamily="34" charset="0"/>
              </a:rPr>
              <a:t> </a:t>
            </a:r>
            <a:r>
              <a:rPr lang="cs-CZ" sz="2400" b="1" i="1" dirty="0">
                <a:solidFill>
                  <a:schemeClr val="bg1"/>
                </a:solidFill>
                <a:latin typeface="Verdana" pitchFamily="34" charset="0"/>
              </a:rPr>
              <a:t>Project</a:t>
            </a:r>
            <a:endParaRPr lang="en-US" sz="2400" b="1" i="1" dirty="0">
              <a:solidFill>
                <a:schemeClr val="bg1"/>
              </a:solidFill>
              <a:latin typeface="Verdana" pitchFamily="34" charset="0"/>
            </a:endParaRPr>
          </a:p>
        </p:txBody>
      </p:sp>
      <p:pic>
        <p:nvPicPr>
          <p:cNvPr id="19" name="Picture 3" descr="D:\School\PhD\TimeSheets &amp; Bureaucracy\_University graphics\Logo_RICE_final - invert -slv.e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21405" y="479149"/>
            <a:ext cx="396717" cy="96995"/>
          </a:xfrm>
          <a:prstGeom prst="rect">
            <a:avLst/>
          </a:prstGeom>
          <a:noFill/>
          <a:ln w="9525">
            <a:noFill/>
            <a:miter lim="800000"/>
            <a:headEnd/>
            <a:tailEnd/>
          </a:ln>
        </p:spPr>
      </p:pic>
      <p:pic>
        <p:nvPicPr>
          <p:cNvPr id="3" name="Obrázek 2"/>
          <p:cNvPicPr>
            <a:picLocks noChangeAspect="1"/>
          </p:cNvPicPr>
          <p:nvPr/>
        </p:nvPicPr>
        <p:blipFill>
          <a:blip r:embed="rId3"/>
          <a:stretch>
            <a:fillRect/>
          </a:stretch>
        </p:blipFill>
        <p:spPr>
          <a:xfrm>
            <a:off x="5896154" y="2204864"/>
            <a:ext cx="6295846" cy="3888432"/>
          </a:xfrm>
          <a:prstGeom prst="rect">
            <a:avLst/>
          </a:prstGeom>
        </p:spPr>
      </p:pic>
      <p:pic>
        <p:nvPicPr>
          <p:cNvPr id="11" name="Picture 238" descr="InTEX final logo -separ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2716" y="1198235"/>
            <a:ext cx="1866919" cy="7617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ectangle 8"/>
          <p:cNvSpPr>
            <a:spLocks noChangeArrowheads="1"/>
          </p:cNvSpPr>
          <p:nvPr/>
        </p:nvSpPr>
        <p:spPr bwMode="auto">
          <a:xfrm>
            <a:off x="6856176" y="1664594"/>
            <a:ext cx="178310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cs-CZ" sz="1800" b="1" dirty="0">
                <a:solidFill>
                  <a:srgbClr val="6384A9"/>
                </a:solidFill>
                <a:latin typeface="Arial" panose="020B0604020202020204" pitchFamily="34" charset="0"/>
                <a:cs typeface="Arial" panose="020B0604020202020204" pitchFamily="34" charset="0"/>
              </a:rPr>
              <a:t>Intelligent Sensing and Communicating Textile</a:t>
            </a:r>
          </a:p>
        </p:txBody>
      </p:sp>
      <p:pic>
        <p:nvPicPr>
          <p:cNvPr id="13" name="Picture 6" descr="Z:\! Pictures - plastic &amp; organic electronics\KET-RICE\P7236114.edit.jpg"/>
          <p:cNvPicPr>
            <a:picLocks noChangeAspect="1" noChangeArrowheads="1"/>
          </p:cNvPicPr>
          <p:nvPr/>
        </p:nvPicPr>
        <p:blipFill>
          <a:blip r:embed="rId5">
            <a:extLst>
              <a:ext uri="{28A0092B-C50C-407E-A947-70E740481C1C}">
                <a14:useLocalDpi xmlns:a14="http://schemas.microsoft.com/office/drawing/2010/main" val="0"/>
              </a:ext>
            </a:extLst>
          </a:blip>
          <a:srcRect r="10083"/>
          <a:stretch>
            <a:fillRect/>
          </a:stretch>
        </p:blipFill>
        <p:spPr bwMode="auto">
          <a:xfrm>
            <a:off x="704265" y="954557"/>
            <a:ext cx="1726136" cy="14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Z:\! Pictures - plastic &amp; organic electronics\KET-RICE\PET_10.edi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0626" y="1034840"/>
            <a:ext cx="1613929" cy="134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bdélník 7"/>
          <p:cNvSpPr>
            <a:spLocks noChangeArrowheads="1"/>
          </p:cNvSpPr>
          <p:nvPr/>
        </p:nvSpPr>
        <p:spPr bwMode="auto">
          <a:xfrm>
            <a:off x="818572" y="2444877"/>
            <a:ext cx="33447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cs-CZ" sz="1400" b="1" i="1" dirty="0">
                <a:solidFill>
                  <a:srgbClr val="2F396B"/>
                </a:solidFill>
                <a:latin typeface="+mn-lt"/>
              </a:rPr>
              <a:t>Screen printed electrochemical sensors on flexible substrate.</a:t>
            </a:r>
          </a:p>
        </p:txBody>
      </p:sp>
      <p:sp>
        <p:nvSpPr>
          <p:cNvPr id="18" name="Obdélník 7"/>
          <p:cNvSpPr>
            <a:spLocks noChangeArrowheads="1"/>
          </p:cNvSpPr>
          <p:nvPr/>
        </p:nvSpPr>
        <p:spPr bwMode="auto">
          <a:xfrm>
            <a:off x="334840" y="5727913"/>
            <a:ext cx="475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cs-CZ" sz="1400" b="1" i="1" dirty="0">
                <a:solidFill>
                  <a:srgbClr val="2F396B"/>
                </a:solidFill>
                <a:latin typeface="+mn-lt"/>
                <a:cs typeface="Arial" panose="020B0604020202020204" pitchFamily="34" charset="0"/>
              </a:rPr>
              <a:t>Screen printed lines and IDE structures, line width </a:t>
            </a:r>
            <a:r>
              <a:rPr lang="cs-CZ" altLang="cs-CZ" sz="1400" b="1" i="1" dirty="0" err="1">
                <a:solidFill>
                  <a:srgbClr val="2F396B"/>
                </a:solidFill>
                <a:latin typeface="+mn-lt"/>
                <a:cs typeface="Arial" panose="020B0604020202020204" pitchFamily="34" charset="0"/>
              </a:rPr>
              <a:t>down</a:t>
            </a:r>
            <a:r>
              <a:rPr lang="cs-CZ" altLang="cs-CZ" sz="1400" b="1" i="1" dirty="0">
                <a:solidFill>
                  <a:srgbClr val="2F396B"/>
                </a:solidFill>
                <a:latin typeface="+mn-lt"/>
                <a:cs typeface="Arial" panose="020B0604020202020204" pitchFamily="34" charset="0"/>
              </a:rPr>
              <a:t> to 4</a:t>
            </a:r>
            <a:r>
              <a:rPr lang="en-GB" altLang="cs-CZ" sz="1400" b="1" i="1" dirty="0">
                <a:solidFill>
                  <a:srgbClr val="2F396B"/>
                </a:solidFill>
                <a:latin typeface="+mn-lt"/>
                <a:cs typeface="Arial" panose="020B0604020202020204" pitchFamily="34" charset="0"/>
              </a:rPr>
              <a:t>0 </a:t>
            </a:r>
            <a:r>
              <a:rPr lang="en-GB" altLang="cs-CZ" sz="1400" b="1" i="1" dirty="0" err="1">
                <a:solidFill>
                  <a:srgbClr val="2F396B"/>
                </a:solidFill>
                <a:latin typeface="+mn-lt"/>
                <a:cs typeface="Arial" panose="020B0604020202020204" pitchFamily="34" charset="0"/>
              </a:rPr>
              <a:t>μm</a:t>
            </a:r>
            <a:r>
              <a:rPr lang="en-GB" altLang="cs-CZ" sz="1400" b="1" i="1" dirty="0">
                <a:solidFill>
                  <a:srgbClr val="2F396B"/>
                </a:solidFill>
                <a:latin typeface="+mn-lt"/>
                <a:cs typeface="Arial" panose="020B0604020202020204" pitchFamily="34" charset="0"/>
              </a:rPr>
              <a:t>, thickness of patterns </a:t>
            </a:r>
            <a:r>
              <a:rPr lang="cs-CZ" altLang="cs-CZ" sz="1400" b="1" i="1" dirty="0" err="1">
                <a:solidFill>
                  <a:srgbClr val="2F396B"/>
                </a:solidFill>
                <a:latin typeface="+mn-lt"/>
                <a:cs typeface="Arial" panose="020B0604020202020204" pitchFamily="34" charset="0"/>
              </a:rPr>
              <a:t>down</a:t>
            </a:r>
            <a:r>
              <a:rPr lang="cs-CZ" altLang="cs-CZ" sz="1400" b="1" i="1" dirty="0">
                <a:solidFill>
                  <a:srgbClr val="2F396B"/>
                </a:solidFill>
                <a:latin typeface="+mn-lt"/>
                <a:cs typeface="Arial" panose="020B0604020202020204" pitchFamily="34" charset="0"/>
              </a:rPr>
              <a:t> to</a:t>
            </a:r>
            <a:r>
              <a:rPr lang="en-GB" altLang="cs-CZ" sz="1400" b="1" i="1" dirty="0">
                <a:solidFill>
                  <a:srgbClr val="2F396B"/>
                </a:solidFill>
                <a:latin typeface="+mn-lt"/>
                <a:cs typeface="Arial" panose="020B0604020202020204" pitchFamily="34" charset="0"/>
              </a:rPr>
              <a:t> 0,</a:t>
            </a:r>
            <a:r>
              <a:rPr lang="cs-CZ" altLang="cs-CZ" sz="1400" b="1" i="1" dirty="0">
                <a:solidFill>
                  <a:srgbClr val="2F396B"/>
                </a:solidFill>
                <a:latin typeface="+mn-lt"/>
                <a:cs typeface="Arial" panose="020B0604020202020204" pitchFamily="34" charset="0"/>
              </a:rPr>
              <a:t>4</a:t>
            </a:r>
            <a:r>
              <a:rPr lang="en-GB" altLang="cs-CZ" sz="1400" b="1" i="1" dirty="0">
                <a:solidFill>
                  <a:srgbClr val="2F396B"/>
                </a:solidFill>
                <a:latin typeface="+mn-lt"/>
                <a:cs typeface="Arial" panose="020B0604020202020204" pitchFamily="34" charset="0"/>
              </a:rPr>
              <a:t> </a:t>
            </a:r>
            <a:r>
              <a:rPr lang="en-GB" altLang="cs-CZ" sz="1400" b="1" i="1" dirty="0" err="1">
                <a:solidFill>
                  <a:srgbClr val="2F396B"/>
                </a:solidFill>
                <a:latin typeface="+mn-lt"/>
                <a:cs typeface="Arial" panose="020B0604020202020204" pitchFamily="34" charset="0"/>
              </a:rPr>
              <a:t>μm</a:t>
            </a:r>
            <a:r>
              <a:rPr lang="cs-CZ" altLang="cs-CZ" sz="1400" b="1" i="1" dirty="0">
                <a:solidFill>
                  <a:srgbClr val="2F396B"/>
                </a:solidFill>
                <a:latin typeface="+mn-lt"/>
                <a:cs typeface="Arial" panose="020B0604020202020204" pitchFamily="34" charset="0"/>
              </a:rPr>
              <a:t>.</a:t>
            </a:r>
            <a:endParaRPr lang="en-GB" altLang="cs-CZ" sz="1400" b="1" i="1" dirty="0">
              <a:solidFill>
                <a:srgbClr val="2F396B"/>
              </a:solidFill>
              <a:latin typeface="+mn-lt"/>
              <a:cs typeface="Arial" panose="020B0604020202020204" pitchFamily="34" charset="0"/>
            </a:endParaRPr>
          </a:p>
        </p:txBody>
      </p:sp>
      <p:pic>
        <p:nvPicPr>
          <p:cNvPr id="20" name="Obrázek 12"/>
          <p:cNvPicPr>
            <a:picLocks noChangeAspect="1"/>
          </p:cNvPicPr>
          <p:nvPr/>
        </p:nvPicPr>
        <p:blipFill>
          <a:blip r:embed="rId7">
            <a:extLst>
              <a:ext uri="{28A0092B-C50C-407E-A947-70E740481C1C}">
                <a14:useLocalDpi xmlns:a14="http://schemas.microsoft.com/office/drawing/2010/main" val="0"/>
              </a:ext>
            </a:extLst>
          </a:blip>
          <a:srcRect l="7971"/>
          <a:stretch>
            <a:fillRect/>
          </a:stretch>
        </p:blipFill>
        <p:spPr bwMode="auto">
          <a:xfrm>
            <a:off x="3329285" y="4470624"/>
            <a:ext cx="132873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5"/>
          <p:cNvPicPr>
            <a:picLocks noChangeAspect="1" noChangeArrowheads="1"/>
          </p:cNvPicPr>
          <p:nvPr/>
        </p:nvPicPr>
        <p:blipFill>
          <a:blip r:embed="rId8" cstate="print">
            <a:extLst>
              <a:ext uri="{28A0092B-C50C-407E-A947-70E740481C1C}">
                <a14:useLocalDpi xmlns:a14="http://schemas.microsoft.com/office/drawing/2010/main" val="0"/>
              </a:ext>
            </a:extLst>
          </a:blip>
          <a:srcRect l="21053"/>
          <a:stretch>
            <a:fillRect/>
          </a:stretch>
        </p:blipFill>
        <p:spPr bwMode="auto">
          <a:xfrm>
            <a:off x="3337856" y="3352208"/>
            <a:ext cx="1328737"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1" descr="090912 Test Pattern II Durchlich t 30x - 45° lines dryed fil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9376" y="3356992"/>
            <a:ext cx="28051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2195810" y="3313337"/>
            <a:ext cx="4667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ja-JP" sz="1200">
                <a:solidFill>
                  <a:srgbClr val="2F3A6B"/>
                </a:solidFill>
                <a:latin typeface="Arial Black" panose="020B0A04020102020204" pitchFamily="34" charset="0"/>
                <a:cs typeface="Times New Roman" panose="02020603050405020304" pitchFamily="18" charset="0"/>
              </a:rPr>
              <a:t>20</a:t>
            </a:r>
          </a:p>
        </p:txBody>
      </p:sp>
      <p:sp>
        <p:nvSpPr>
          <p:cNvPr id="24" name="Text Box 18"/>
          <p:cNvSpPr txBox="1">
            <a:spLocks noChangeArrowheads="1"/>
          </p:cNvSpPr>
          <p:nvPr/>
        </p:nvSpPr>
        <p:spPr bwMode="auto">
          <a:xfrm>
            <a:off x="2451397" y="3508599"/>
            <a:ext cx="4508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ja-JP" sz="1200">
                <a:solidFill>
                  <a:srgbClr val="2F3A6B"/>
                </a:solidFill>
                <a:latin typeface="Arial Black" panose="020B0A04020102020204" pitchFamily="34" charset="0"/>
                <a:ea typeface="MS Mincho" panose="02020609040205080304" pitchFamily="49" charset="-128"/>
                <a:cs typeface="Times New Roman" panose="02020603050405020304" pitchFamily="18" charset="0"/>
              </a:rPr>
              <a:t>30</a:t>
            </a:r>
          </a:p>
        </p:txBody>
      </p:sp>
      <p:sp>
        <p:nvSpPr>
          <p:cNvPr id="25" name="Text Box 20"/>
          <p:cNvSpPr txBox="1">
            <a:spLocks noChangeArrowheads="1"/>
          </p:cNvSpPr>
          <p:nvPr/>
        </p:nvSpPr>
        <p:spPr bwMode="auto">
          <a:xfrm>
            <a:off x="2800647" y="3746724"/>
            <a:ext cx="419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ja-JP" sz="1200">
                <a:solidFill>
                  <a:srgbClr val="2F3A6B"/>
                </a:solidFill>
                <a:latin typeface="Arial Black" panose="020B0A04020102020204" pitchFamily="34" charset="0"/>
                <a:cs typeface="Times New Roman" panose="02020603050405020304" pitchFamily="18" charset="0"/>
              </a:rPr>
              <a:t>40</a:t>
            </a:r>
            <a:endParaRPr lang="en-GB" altLang="ja-JP" sz="1200" b="1">
              <a:solidFill>
                <a:srgbClr val="2F3A6B"/>
              </a:solidFill>
              <a:latin typeface="Verdana" panose="020B0604030504040204" pitchFamily="34" charset="0"/>
              <a:ea typeface="Microsoft JhengHei" panose="020B0604030504040204" pitchFamily="34" charset="-120"/>
              <a:cs typeface="Times New Roman" panose="02020603050405020304" pitchFamily="18" charset="0"/>
            </a:endParaRPr>
          </a:p>
          <a:p>
            <a:pPr eaLnBrk="1" hangingPunct="1">
              <a:lnSpc>
                <a:spcPct val="100000"/>
              </a:lnSpc>
              <a:spcBef>
                <a:spcPct val="0"/>
              </a:spcBef>
              <a:buFontTx/>
              <a:buNone/>
            </a:pPr>
            <a:endParaRPr lang="en-GB" altLang="ja-JP" sz="1200">
              <a:solidFill>
                <a:srgbClr val="2F3A6B"/>
              </a:solidFill>
              <a:latin typeface="Arial Black" panose="020B0A04020102020204" pitchFamily="34" charset="0"/>
              <a:cs typeface="Times New Roman" panose="02020603050405020304" pitchFamily="18" charset="0"/>
            </a:endParaRPr>
          </a:p>
          <a:p>
            <a:pPr eaLnBrk="1" hangingPunct="1">
              <a:lnSpc>
                <a:spcPct val="100000"/>
              </a:lnSpc>
              <a:spcBef>
                <a:spcPct val="0"/>
              </a:spcBef>
              <a:buFontTx/>
              <a:buNone/>
            </a:pPr>
            <a:endParaRPr lang="en-GB" altLang="ja-JP" sz="1200">
              <a:solidFill>
                <a:srgbClr val="2F3A6B"/>
              </a:solidFill>
              <a:latin typeface="Arial Black" panose="020B0A04020102020204" pitchFamily="34" charset="0"/>
              <a:ea typeface="MS Mincho" panose="02020609040205080304" pitchFamily="49" charset="-128"/>
              <a:cs typeface="Times New Roman" panose="02020603050405020304" pitchFamily="18" charset="0"/>
            </a:endParaRPr>
          </a:p>
        </p:txBody>
      </p:sp>
      <p:pic>
        <p:nvPicPr>
          <p:cNvPr id="26" name="Picture 5" descr="Z:\! Pictures - plastic &amp; organic electronics\KET-RICE\screen1 wall1 50x prof.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0997" y="3370487"/>
            <a:ext cx="113030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20"/>
          <p:cNvSpPr txBox="1">
            <a:spLocks noChangeArrowheads="1"/>
          </p:cNvSpPr>
          <p:nvPr/>
        </p:nvSpPr>
        <p:spPr bwMode="auto">
          <a:xfrm>
            <a:off x="2689522" y="3327624"/>
            <a:ext cx="5619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ja-JP" sz="1200" b="1">
                <a:solidFill>
                  <a:srgbClr val="2F3A6B"/>
                </a:solidFill>
                <a:latin typeface="Verdana" panose="020B0604030504040204" pitchFamily="34" charset="0"/>
                <a:ea typeface="Microsoft JhengHei" panose="020B0604030504040204" pitchFamily="34" charset="-120"/>
                <a:cs typeface="Times New Roman" panose="02020603050405020304" pitchFamily="18" charset="0"/>
              </a:rPr>
              <a:t>μm</a:t>
            </a:r>
          </a:p>
        </p:txBody>
      </p:sp>
    </p:spTree>
    <p:extLst>
      <p:ext uri="{BB962C8B-B14F-4D97-AF65-F5344CB8AC3E}">
        <p14:creationId xmlns:p14="http://schemas.microsoft.com/office/powerpoint/2010/main" val="27502772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D:\School\PhD\TimeSheets &amp; Bureaucracy\_University graphics\Logo_RICE_final - invert -slv.e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21405" y="479149"/>
            <a:ext cx="396717" cy="96995"/>
          </a:xfrm>
          <a:prstGeom prst="rect">
            <a:avLst/>
          </a:prstGeom>
          <a:noFill/>
          <a:ln w="9525">
            <a:noFill/>
            <a:miter lim="800000"/>
            <a:headEnd/>
            <a:tailEnd/>
          </a:ln>
        </p:spPr>
      </p:pic>
      <p:pic>
        <p:nvPicPr>
          <p:cNvPr id="34" name="Obrázek 33"/>
          <p:cNvPicPr>
            <a:picLocks noChangeAspect="1"/>
          </p:cNvPicPr>
          <p:nvPr/>
        </p:nvPicPr>
        <p:blipFill>
          <a:blip r:embed="rId3"/>
          <a:stretch>
            <a:fillRect/>
          </a:stretch>
        </p:blipFill>
        <p:spPr>
          <a:xfrm>
            <a:off x="2286000" y="2290762"/>
            <a:ext cx="7620000" cy="2276475"/>
          </a:xfrm>
          <a:prstGeom prst="rect">
            <a:avLst/>
          </a:prstGeom>
        </p:spPr>
      </p:pic>
    </p:spTree>
    <p:extLst>
      <p:ext uri="{BB962C8B-B14F-4D97-AF65-F5344CB8AC3E}">
        <p14:creationId xmlns:p14="http://schemas.microsoft.com/office/powerpoint/2010/main" val="24107094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D:\School\PhD\TimeSheets &amp; Bureaucracy\_University graphics\Logo_RICE_final - invert -slv.e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21405" y="479149"/>
            <a:ext cx="396717" cy="96995"/>
          </a:xfrm>
          <a:prstGeom prst="rect">
            <a:avLst/>
          </a:prstGeom>
          <a:noFill/>
          <a:ln w="9525">
            <a:noFill/>
            <a:miter lim="800000"/>
            <a:headEnd/>
            <a:tailEnd/>
          </a:ln>
        </p:spPr>
      </p:pic>
      <p:pic>
        <p:nvPicPr>
          <p:cNvPr id="4" name="Obrázek 3"/>
          <p:cNvPicPr>
            <a:picLocks noChangeAspect="1"/>
          </p:cNvPicPr>
          <p:nvPr/>
        </p:nvPicPr>
        <p:blipFill>
          <a:blip r:embed="rId3"/>
          <a:stretch>
            <a:fillRect/>
          </a:stretch>
        </p:blipFill>
        <p:spPr>
          <a:xfrm>
            <a:off x="5257020" y="1026027"/>
            <a:ext cx="6948264" cy="5438089"/>
          </a:xfrm>
          <a:prstGeom prst="rect">
            <a:avLst/>
          </a:prstGeom>
        </p:spPr>
      </p:pic>
      <p:sp>
        <p:nvSpPr>
          <p:cNvPr id="5" name="Obdélník 4"/>
          <p:cNvSpPr/>
          <p:nvPr/>
        </p:nvSpPr>
        <p:spPr>
          <a:xfrm>
            <a:off x="2303992" y="1916832"/>
            <a:ext cx="4800120" cy="769441"/>
          </a:xfrm>
          <a:prstGeom prst="rect">
            <a:avLst/>
          </a:prstGeom>
          <a:solidFill>
            <a:schemeClr val="bg1"/>
          </a:solidFill>
        </p:spPr>
        <p:txBody>
          <a:bodyPr wrap="square">
            <a:spAutoFit/>
          </a:bodyPr>
          <a:lstStyle/>
          <a:p>
            <a:pPr marL="538163" indent="-538163" eaLnBrk="1" hangingPunct="1">
              <a:spcBef>
                <a:spcPct val="40000"/>
              </a:spcBef>
              <a:buClr>
                <a:srgbClr val="4A5CA8"/>
              </a:buClr>
            </a:pPr>
            <a:r>
              <a:rPr lang="cs-CZ" altLang="cs-CZ" sz="4400" b="1" kern="0" dirty="0" smtClean="0">
                <a:solidFill>
                  <a:srgbClr val="4A5CA8"/>
                </a:solidFill>
                <a:latin typeface="+mn-lt"/>
              </a:rPr>
              <a:t>ADVANTEX </a:t>
            </a:r>
            <a:r>
              <a:rPr lang="cs-CZ" altLang="cs-CZ" sz="4400" b="1" kern="0" dirty="0" err="1" smtClean="0">
                <a:solidFill>
                  <a:srgbClr val="4A5CA8"/>
                </a:solidFill>
                <a:latin typeface="+mn-lt"/>
              </a:rPr>
              <a:t>project</a:t>
            </a:r>
            <a:endParaRPr lang="en-US" altLang="cs-CZ" sz="4400" b="1" kern="0" dirty="0">
              <a:solidFill>
                <a:srgbClr val="4A5CA8"/>
              </a:solidFill>
              <a:latin typeface="+mn-lt"/>
            </a:endParaRPr>
          </a:p>
        </p:txBody>
      </p:sp>
    </p:spTree>
    <p:extLst>
      <p:ext uri="{BB962C8B-B14F-4D97-AF65-F5344CB8AC3E}">
        <p14:creationId xmlns:p14="http://schemas.microsoft.com/office/powerpoint/2010/main" val="2139846685"/>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6340</TotalTime>
  <Words>1615</Words>
  <Application>Microsoft Office PowerPoint</Application>
  <PresentationFormat>Širokoúhlá obrazovka</PresentationFormat>
  <Paragraphs>253</Paragraphs>
  <Slides>27</Slides>
  <Notes>3</Notes>
  <HiddenSlides>0</HiddenSlides>
  <MMClips>1</MMClips>
  <ScaleCrop>false</ScaleCrop>
  <HeadingPairs>
    <vt:vector size="6" baseType="variant">
      <vt:variant>
        <vt:lpstr>Použitá písma</vt:lpstr>
      </vt:variant>
      <vt:variant>
        <vt:i4>13</vt:i4>
      </vt:variant>
      <vt:variant>
        <vt:lpstr>Motiv</vt:lpstr>
      </vt:variant>
      <vt:variant>
        <vt:i4>2</vt:i4>
      </vt:variant>
      <vt:variant>
        <vt:lpstr>Nadpisy snímků</vt:lpstr>
      </vt:variant>
      <vt:variant>
        <vt:i4>27</vt:i4>
      </vt:variant>
    </vt:vector>
  </HeadingPairs>
  <TitlesOfParts>
    <vt:vector size="42" baseType="lpstr">
      <vt:lpstr>Microsoft JhengHei</vt:lpstr>
      <vt:lpstr>Microsoft YaHei</vt:lpstr>
      <vt:lpstr>MS Mincho</vt:lpstr>
      <vt:lpstr>ＭＳ Ｐゴシック</vt:lpstr>
      <vt:lpstr>宋体</vt:lpstr>
      <vt:lpstr>Arial</vt:lpstr>
      <vt:lpstr>Arial Black</vt:lpstr>
      <vt:lpstr>Calibri</vt:lpstr>
      <vt:lpstr>Tahoma</vt:lpstr>
      <vt:lpstr>Times New Roman</vt:lpstr>
      <vt:lpstr>Verdana</vt:lpstr>
      <vt:lpstr>Wingdings</vt:lpstr>
      <vt:lpstr>Wingdings 3</vt:lpstr>
      <vt:lpstr>Motiv systému Office</vt:lpstr>
      <vt:lpstr>Vlastní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Radek KET</dc:creator>
  <cp:lastModifiedBy>Radek Soukup</cp:lastModifiedBy>
  <cp:revision>501</cp:revision>
  <cp:lastPrinted>2017-12-05T09:42:44Z</cp:lastPrinted>
  <dcterms:created xsi:type="dcterms:W3CDTF">2012-09-13T13:13:27Z</dcterms:created>
  <dcterms:modified xsi:type="dcterms:W3CDTF">2018-05-31T08:07:06Z</dcterms:modified>
</cp:coreProperties>
</file>